
<file path=[Content_Types].xml><?xml version="1.0" encoding="utf-8"?>
<Types xmlns="http://schemas.openxmlformats.org/package/2006/content-types">
  <Default Extension="png" ContentType="image/png"/>
  <Default Extension="bin" ContentType="application/vnd.openxmlformats-officedocument.oleObject"/>
  <Default Extension="rels" ContentType="application/vnd.openxmlformats-package.relationships+xml"/>
  <Default Extension="xml" ContentType="application/xml"/>
  <Default Extension="gif" ContentType="image/gi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9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Lst>
  <p:sldSz cx="12241213" cy="6858000"/>
  <p:notesSz cx="6797675" cy="987425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pos="3856">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9" roundtripDataSignature="AMtx7mhmdtAhFqRoABpO5I8dF7TdXMIxQ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1" d="100"/>
          <a:sy n="71" d="100"/>
        </p:scale>
        <p:origin x="448" y="56"/>
      </p:cViewPr>
      <p:guideLst>
        <p:guide orient="horz" pos="2160"/>
        <p:guide pos="3840"/>
        <p:guide pos="38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notesMaster" Target="notesMasters/notesMaster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customschemas.google.com/relationships/presentationmetadata" Target="metadata"/><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1.png"/></Relationships>
</file>

<file path=ppt/media/image1.jpg>
</file>

<file path=ppt/media/image10.jpg>
</file>

<file path=ppt/media/image11.jpg>
</file>

<file path=ppt/media/image12.jpg>
</file>

<file path=ppt/media/image13.jpg>
</file>

<file path=ppt/media/image14.png>
</file>

<file path=ppt/media/image15.png>
</file>

<file path=ppt/media/image16.png>
</file>

<file path=ppt/media/image17.jpg>
</file>

<file path=ppt/media/image18.jpg>
</file>

<file path=ppt/media/image19.png>
</file>

<file path=ppt/media/image2.png>
</file>

<file path=ppt/media/image20.jpg>
</file>

<file path=ppt/media/image21.png>
</file>

<file path=ppt/media/image22.jpg>
</file>

<file path=ppt/media/image23.jpg>
</file>

<file path=ppt/media/image24.gif>
</file>

<file path=ppt/media/image25.jpg>
</file>

<file path=ppt/media/image26.png>
</file>

<file path=ppt/media/image27.png>
</file>

<file path=ppt/media/image28.png>
</file>

<file path=ppt/media/image29.jpg>
</file>

<file path=ppt/media/image3.jpg>
</file>

<file path=ppt/media/image30.png>
</file>

<file path=ppt/media/image31.png>
</file>

<file path=ppt/media/image32.jpg>
</file>

<file path=ppt/media/image33.jpg>
</file>

<file path=ppt/media/image34.jpg>
</file>

<file path=ppt/media/image35.jpg>
</file>

<file path=ppt/media/image36.jpg>
</file>

<file path=ppt/media/image37.png>
</file>

<file path=ppt/media/image38.jpg>
</file>

<file path=ppt/media/image39.png>
</file>

<file path=ppt/media/image4.png>
</file>

<file path=ppt/media/image40.jpg>
</file>

<file path=ppt/media/image41.png>
</file>

<file path=ppt/media/image42.jpg>
</file>

<file path=ppt/media/image43.jpg>
</file>

<file path=ppt/media/image44.jpg>
</file>

<file path=ppt/media/image45.gif>
</file>

<file path=ppt/media/image46.png>
</file>

<file path=ppt/media/image47.jpg>
</file>

<file path=ppt/media/image48.gif>
</file>

<file path=ppt/media/image49.jpg>
</file>

<file path=ppt/media/image5.jpg>
</file>

<file path=ppt/media/image50.png>
</file>

<file path=ppt/media/image51.jpg>
</file>

<file path=ppt/media/image52.jpg>
</file>

<file path=ppt/media/image53.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46400" cy="493713"/>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49688" y="0"/>
            <a:ext cx="2946400" cy="493713"/>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378950"/>
            <a:ext cx="2946400" cy="493713"/>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E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513373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1" name="Google Shape;281;p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282" name="Google Shape;282;p1:notes"/>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ES"/>
              <a:t>1</a:t>
            </a:fld>
            <a:endParaRPr/>
          </a:p>
        </p:txBody>
      </p:sp>
      <p:sp>
        <p:nvSpPr>
          <p:cNvPr id="283" name="Google Shape;283;p1:notes"/>
          <p:cNvSpPr txBox="1">
            <a:spLocks noGrp="1"/>
          </p:cNvSpPr>
          <p:nvPr>
            <p:ph type="dt" idx="10"/>
          </p:nvPr>
        </p:nvSpPr>
        <p:spPr>
          <a:xfrm>
            <a:off x="3849688" y="0"/>
            <a:ext cx="2946400" cy="493713"/>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endParaRPr/>
          </a:p>
        </p:txBody>
      </p:sp>
      <p:sp>
        <p:nvSpPr>
          <p:cNvPr id="284" name="Google Shape;284;p1:notes"/>
          <p:cNvSpPr txBox="1">
            <a:spLocks noGrp="1"/>
          </p:cNvSpPr>
          <p:nvPr>
            <p:ph type="hdr" idx="3"/>
          </p:nvPr>
        </p:nvSpPr>
        <p:spPr>
          <a:xfrm>
            <a:off x="0" y="0"/>
            <a:ext cx="2946400" cy="493713"/>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Ingeniera de Software I </a:t>
            </a:r>
            <a:endParaRPr/>
          </a:p>
        </p:txBody>
      </p:sp>
    </p:spTree>
    <p:extLst>
      <p:ext uri="{BB962C8B-B14F-4D97-AF65-F5344CB8AC3E}">
        <p14:creationId xmlns:p14="http://schemas.microsoft.com/office/powerpoint/2010/main" val="28278176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6492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p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8" name="Google Shape;378;p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320461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8" name="Google Shape;388;p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81930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5" name="Google Shape;405;p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27433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8" name="Google Shape;418;p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40995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1" name="Google Shape;431;p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554767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p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72" name="Google Shape;472;p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379954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1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83" name="Google Shape;483;p1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94768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p1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6" name="Google Shape;496;p1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16059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p1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05" name="Google Shape;505;p1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127296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9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1" name="Google Shape;291;p9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SzPts val="1400"/>
              <a:buNone/>
            </a:pPr>
            <a:endParaRPr/>
          </a:p>
        </p:txBody>
      </p:sp>
      <p:sp>
        <p:nvSpPr>
          <p:cNvPr id="292" name="Google Shape;292;p92:notes"/>
          <p:cNvSpPr txBox="1">
            <a:spLocks noGrp="1"/>
          </p:cNvSpPr>
          <p:nvPr>
            <p:ph type="hdr" idx="3"/>
          </p:nvPr>
        </p:nvSpPr>
        <p:spPr>
          <a:xfrm>
            <a:off x="0" y="0"/>
            <a:ext cx="2946400" cy="49371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s-ES"/>
              <a:t>Ingeniera de Software I </a:t>
            </a:r>
            <a:endParaRPr/>
          </a:p>
        </p:txBody>
      </p:sp>
      <p:sp>
        <p:nvSpPr>
          <p:cNvPr id="293" name="Google Shape;293;p92:notes"/>
          <p:cNvSpPr txBox="1">
            <a:spLocks noGrp="1"/>
          </p:cNvSpPr>
          <p:nvPr>
            <p:ph type="dt" idx="10"/>
          </p:nvPr>
        </p:nvSpPr>
        <p:spPr>
          <a:xfrm>
            <a:off x="3849688" y="0"/>
            <a:ext cx="2946400" cy="493713"/>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endParaRPr/>
          </a:p>
        </p:txBody>
      </p:sp>
      <p:sp>
        <p:nvSpPr>
          <p:cNvPr id="294" name="Google Shape;294;p92:notes"/>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s-ES"/>
              <a:t>2</a:t>
            </a:fld>
            <a:endParaRPr/>
          </a:p>
        </p:txBody>
      </p:sp>
    </p:spTree>
    <p:extLst>
      <p:ext uri="{BB962C8B-B14F-4D97-AF65-F5344CB8AC3E}">
        <p14:creationId xmlns:p14="http://schemas.microsoft.com/office/powerpoint/2010/main" val="7264302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p1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18" name="Google Shape;518;p1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847852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p1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25" name="Google Shape;525;p1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5806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p1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36" name="Google Shape;536;p1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49513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p1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Se volvió claro que los enfoques individuales al desarrollo de programas no escalaban hacia los grandes y complejos sistemas de software. No eran confiables, costaban mas de lo esperado y se distribuían con demora.</a:t>
            </a:r>
            <a:endParaRPr/>
          </a:p>
        </p:txBody>
      </p:sp>
      <p:sp>
        <p:nvSpPr>
          <p:cNvPr id="543" name="Google Shape;543;p1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205109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p1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51" name="Google Shape;551;p1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6042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p1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66" name="Google Shape;566;p1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804246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p1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73" name="Google Shape;573;p1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484400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p2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1" name="Google Shape;581;p2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582" name="Google Shape;582;p20:notes"/>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ES"/>
              <a:t>27</a:t>
            </a:fld>
            <a:endParaRPr/>
          </a:p>
        </p:txBody>
      </p:sp>
    </p:spTree>
    <p:extLst>
      <p:ext uri="{BB962C8B-B14F-4D97-AF65-F5344CB8AC3E}">
        <p14:creationId xmlns:p14="http://schemas.microsoft.com/office/powerpoint/2010/main" val="20470062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2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90" name="Google Shape;590;p2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583984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p2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97" name="Google Shape;597;p2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84783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93:notes"/>
          <p:cNvSpPr txBox="1">
            <a:spLocks noGrp="1"/>
          </p:cNvSpPr>
          <p:nvPr>
            <p:ph type="body" idx="1"/>
          </p:nvPr>
        </p:nvSpPr>
        <p:spPr>
          <a:xfrm>
            <a:off x="679450" y="4691063"/>
            <a:ext cx="5438775" cy="44434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2" name="Google Shape;302;p9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93018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p2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07" name="Google Shape;607;p2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976046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p2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14" name="Google Shape;614;p2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625973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p2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25" name="Google Shape;625;p2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915183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p2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4" name="Google Shape;634;p2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9005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p2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43" name="Google Shape;643;p2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494202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p2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53" name="Google Shape;653;p2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5098615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p2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3" name="Google Shape;663;p2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664" name="Google Shape;664;p29:notes"/>
          <p:cNvSpPr txBox="1">
            <a:spLocks noGrp="1"/>
          </p:cNvSpPr>
          <p:nvPr>
            <p:ph type="hdr" idx="3"/>
          </p:nvPr>
        </p:nvSpPr>
        <p:spPr>
          <a:xfrm>
            <a:off x="0" y="0"/>
            <a:ext cx="2946400" cy="493713"/>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Ingeniera de Software I </a:t>
            </a:r>
            <a:endParaRPr/>
          </a:p>
        </p:txBody>
      </p:sp>
      <p:sp>
        <p:nvSpPr>
          <p:cNvPr id="665" name="Google Shape;665;p29:notes"/>
          <p:cNvSpPr txBox="1">
            <a:spLocks noGrp="1"/>
          </p:cNvSpPr>
          <p:nvPr>
            <p:ph type="dt" idx="10"/>
          </p:nvPr>
        </p:nvSpPr>
        <p:spPr>
          <a:xfrm>
            <a:off x="3849688" y="0"/>
            <a:ext cx="2946400" cy="493713"/>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endParaRPr/>
          </a:p>
        </p:txBody>
      </p:sp>
      <p:sp>
        <p:nvSpPr>
          <p:cNvPr id="666" name="Google Shape;666;p29:notes"/>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ES"/>
              <a:t>36</a:t>
            </a:fld>
            <a:endParaRPr/>
          </a:p>
        </p:txBody>
      </p:sp>
    </p:spTree>
    <p:extLst>
      <p:ext uri="{BB962C8B-B14F-4D97-AF65-F5344CB8AC3E}">
        <p14:creationId xmlns:p14="http://schemas.microsoft.com/office/powerpoint/2010/main" val="37068840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p3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76" name="Google Shape;676;p3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015726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p9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85" name="Google Shape;685;p9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226025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p10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93" name="Google Shape;693;p10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98643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94:notes"/>
          <p:cNvSpPr txBox="1">
            <a:spLocks noGrp="1"/>
          </p:cNvSpPr>
          <p:nvPr>
            <p:ph type="body" idx="1"/>
          </p:nvPr>
        </p:nvSpPr>
        <p:spPr>
          <a:xfrm>
            <a:off x="679450" y="4691063"/>
            <a:ext cx="5438775" cy="44434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0" name="Google Shape;310;p9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268395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p10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1" name="Google Shape;701;p10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064384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p10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9" name="Google Shape;709;p10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754826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p10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18" name="Google Shape;718;p10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56030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p10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26" name="Google Shape;726;p10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906301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p10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35" name="Google Shape;735;p10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605654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p10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3" name="Google Shape;743;p10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7196000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p10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51" name="Google Shape;751;p10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1204405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p10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60" name="Google Shape;760;p10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552779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p10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0" name="Google Shape;770;p10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2052190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p11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80" name="Google Shape;780;p11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51153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95:notes"/>
          <p:cNvSpPr txBox="1">
            <a:spLocks noGrp="1"/>
          </p:cNvSpPr>
          <p:nvPr>
            <p:ph type="body" idx="1"/>
          </p:nvPr>
        </p:nvSpPr>
        <p:spPr>
          <a:xfrm>
            <a:off x="679450" y="4691063"/>
            <a:ext cx="5438775" cy="44434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8" name="Google Shape;318;p9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9161548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p11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89" name="Google Shape;789;p11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573131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p11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99" name="Google Shape;799;p11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2411168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p11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09" name="Google Shape;809;p11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1018566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p11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18" name="Google Shape;818;p11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5296257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p11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29" name="Google Shape;829;p11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0400086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p11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39" name="Google Shape;839;p11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4325456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p11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47" name="Google Shape;847;p11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1355169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p11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57" name="Google Shape;857;p11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7827692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p11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66" name="Google Shape;866;p11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2093108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p12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8" name="Google Shape;908;p12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71343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96:notes"/>
          <p:cNvSpPr txBox="1">
            <a:spLocks noGrp="1"/>
          </p:cNvSpPr>
          <p:nvPr>
            <p:ph type="body" idx="1"/>
          </p:nvPr>
        </p:nvSpPr>
        <p:spPr>
          <a:xfrm>
            <a:off x="679450" y="4691063"/>
            <a:ext cx="5438775" cy="44434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p9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43166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p12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17" name="Google Shape;917;p12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2257621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p12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26" name="Google Shape;926;p12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4749204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p12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36" name="Google Shape;936;p12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185591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p12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51" name="Google Shape;951;p12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188349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p12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60" name="Google Shape;960;p12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0672968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p12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69" name="Google Shape;969;p12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2467419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
        <p:cNvGrpSpPr/>
        <p:nvPr/>
      </p:nvGrpSpPr>
      <p:grpSpPr>
        <a:xfrm>
          <a:off x="0" y="0"/>
          <a:ext cx="0" cy="0"/>
          <a:chOff x="0" y="0"/>
          <a:chExt cx="0" cy="0"/>
        </a:xfrm>
      </p:grpSpPr>
      <p:sp>
        <p:nvSpPr>
          <p:cNvPr id="1039" name="Google Shape;1039;p12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40" name="Google Shape;1040;p12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8864773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p12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50" name="Google Shape;1050;p12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618692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p12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60" name="Google Shape;1060;p12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8107240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p13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0" name="Google Shape;1070;p13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247841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97:notes"/>
          <p:cNvSpPr txBox="1">
            <a:spLocks noGrp="1"/>
          </p:cNvSpPr>
          <p:nvPr>
            <p:ph type="body" idx="1"/>
          </p:nvPr>
        </p:nvSpPr>
        <p:spPr>
          <a:xfrm>
            <a:off x="679450" y="4691063"/>
            <a:ext cx="5438775" cy="44434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4" name="Google Shape;334;p9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384390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p13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2" name="Google Shape;1082;p13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2152613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p13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5" name="Google Shape;1095;p13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0323622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p13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08" name="Google Shape;1108;p13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6916408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p13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23" name="Google Shape;1123;p13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9303632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p13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3" name="Google Shape;1133;p13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459018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
        <p:cNvGrpSpPr/>
        <p:nvPr/>
      </p:nvGrpSpPr>
      <p:grpSpPr>
        <a:xfrm>
          <a:off x="0" y="0"/>
          <a:ext cx="0" cy="0"/>
          <a:chOff x="0" y="0"/>
          <a:chExt cx="0" cy="0"/>
        </a:xfrm>
      </p:grpSpPr>
      <p:sp>
        <p:nvSpPr>
          <p:cNvPr id="1142" name="Google Shape;1142;p13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43" name="Google Shape;1143;p13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5610486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p13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2" name="Google Shape;1152;p13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481753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p13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62" name="Google Shape;1162;p13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4743486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p13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70" name="Google Shape;1170;p13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9889336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p14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80" name="Google Shape;1180;p14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920232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98:notes"/>
          <p:cNvSpPr txBox="1">
            <a:spLocks noGrp="1"/>
          </p:cNvSpPr>
          <p:nvPr>
            <p:ph type="body" idx="1"/>
          </p:nvPr>
        </p:nvSpPr>
        <p:spPr>
          <a:xfrm>
            <a:off x="679450" y="4691063"/>
            <a:ext cx="5438775" cy="44434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p9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459405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p14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91" name="Google Shape;1191;p14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7460251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p14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02" name="Google Shape;1202;p14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2161434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p14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12" name="Google Shape;1212;p14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3223616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p14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23" name="Google Shape;1223;p14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7781293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p14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2" name="Google Shape;1232;p14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8946073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
        <p:cNvGrpSpPr/>
        <p:nvPr/>
      </p:nvGrpSpPr>
      <p:grpSpPr>
        <a:xfrm>
          <a:off x="0" y="0"/>
          <a:ext cx="0" cy="0"/>
          <a:chOff x="0" y="0"/>
          <a:chExt cx="0" cy="0"/>
        </a:xfrm>
      </p:grpSpPr>
      <p:sp>
        <p:nvSpPr>
          <p:cNvPr id="1239" name="Google Shape;1239;p14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40" name="Google Shape;1240;p14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2984509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p14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56" name="Google Shape;1256;p14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1071796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p14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64" name="Google Shape;1264;p14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6844024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1"/>
        <p:cNvGrpSpPr/>
        <p:nvPr/>
      </p:nvGrpSpPr>
      <p:grpSpPr>
        <a:xfrm>
          <a:off x="0" y="0"/>
          <a:ext cx="0" cy="0"/>
          <a:chOff x="0" y="0"/>
          <a:chExt cx="0" cy="0"/>
        </a:xfrm>
      </p:grpSpPr>
      <p:sp>
        <p:nvSpPr>
          <p:cNvPr id="1272" name="Google Shape;1272;p14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3" name="Google Shape;1273;p14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6161208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p15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81" name="Google Shape;1281;p15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70888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0" name="Google Shape;350;p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3515426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
        <p:cNvGrpSpPr/>
        <p:nvPr/>
      </p:nvGrpSpPr>
      <p:grpSpPr>
        <a:xfrm>
          <a:off x="0" y="0"/>
          <a:ext cx="0" cy="0"/>
          <a:chOff x="0" y="0"/>
          <a:chExt cx="0" cy="0"/>
        </a:xfrm>
      </p:grpSpPr>
      <p:sp>
        <p:nvSpPr>
          <p:cNvPr id="1288" name="Google Shape;1288;p15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89" name="Google Shape;1289;p15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7773321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5"/>
        <p:cNvGrpSpPr/>
        <p:nvPr/>
      </p:nvGrpSpPr>
      <p:grpSpPr>
        <a:xfrm>
          <a:off x="0" y="0"/>
          <a:ext cx="0" cy="0"/>
          <a:chOff x="0" y="0"/>
          <a:chExt cx="0" cy="0"/>
        </a:xfrm>
      </p:grpSpPr>
      <p:sp>
        <p:nvSpPr>
          <p:cNvPr id="1296" name="Google Shape;1296;p15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97" name="Google Shape;1297;p15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6190470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3"/>
        <p:cNvGrpSpPr/>
        <p:nvPr/>
      </p:nvGrpSpPr>
      <p:grpSpPr>
        <a:xfrm>
          <a:off x="0" y="0"/>
          <a:ext cx="0" cy="0"/>
          <a:chOff x="0" y="0"/>
          <a:chExt cx="0" cy="0"/>
        </a:xfrm>
      </p:grpSpPr>
      <p:sp>
        <p:nvSpPr>
          <p:cNvPr id="1304" name="Google Shape;1304;p15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05" name="Google Shape;1305;p15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9057785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p15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14" name="Google Shape;1314;p15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32196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Imagen con título">
  <p:cSld name="1_Imagen con título">
    <p:spTree>
      <p:nvGrpSpPr>
        <p:cNvPr id="1" name="Shape 18"/>
        <p:cNvGrpSpPr/>
        <p:nvPr/>
      </p:nvGrpSpPr>
      <p:grpSpPr>
        <a:xfrm>
          <a:off x="0" y="0"/>
          <a:ext cx="0" cy="0"/>
          <a:chOff x="0" y="0"/>
          <a:chExt cx="0" cy="0"/>
        </a:xfrm>
      </p:grpSpPr>
      <p:sp>
        <p:nvSpPr>
          <p:cNvPr id="19" name="Google Shape;19;p32"/>
          <p:cNvSpPr txBox="1">
            <a:spLocks noGrp="1"/>
          </p:cNvSpPr>
          <p:nvPr>
            <p:ph type="title"/>
          </p:nvPr>
        </p:nvSpPr>
        <p:spPr>
          <a:xfrm>
            <a:off x="656616" y="4737547"/>
            <a:ext cx="10824293" cy="613283"/>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rgbClr val="C00000"/>
              </a:buClr>
              <a:buSzPts val="3300"/>
              <a:buFont typeface="Calibri"/>
              <a:buNone/>
              <a:defRPr sz="3300" b="0">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32"/>
          <p:cNvSpPr txBox="1">
            <a:spLocks noGrp="1"/>
          </p:cNvSpPr>
          <p:nvPr>
            <p:ph type="body" idx="1"/>
          </p:nvPr>
        </p:nvSpPr>
        <p:spPr>
          <a:xfrm>
            <a:off x="656616" y="5487888"/>
            <a:ext cx="9266598" cy="533400"/>
          </a:xfrm>
          <a:prstGeom prst="rect">
            <a:avLst/>
          </a:prstGeom>
          <a:noFill/>
          <a:ln>
            <a:noFill/>
          </a:ln>
        </p:spPr>
        <p:txBody>
          <a:bodyPr spcFirstLastPara="1" wrap="square" lIns="0" tIns="45700" rIns="0" bIns="45700" anchor="t" anchorCtr="0">
            <a:normAutofit/>
          </a:bodyPr>
          <a:lstStyle>
            <a:lvl1pPr marL="457200" lvl="0" indent="-228600" algn="l">
              <a:lnSpc>
                <a:spcPct val="90000"/>
              </a:lnSpc>
              <a:spcBef>
                <a:spcPts val="1200"/>
              </a:spcBef>
              <a:spcAft>
                <a:spcPts val="0"/>
              </a:spcAft>
              <a:buSzPts val="1800"/>
              <a:buNone/>
              <a:defRPr sz="1800">
                <a:solidFill>
                  <a:srgbClr val="C00000"/>
                </a:solidFill>
              </a:defRPr>
            </a:lvl1pPr>
            <a:lvl2pPr marL="914400" lvl="1" indent="-228600" algn="l">
              <a:lnSpc>
                <a:spcPct val="90000"/>
              </a:lnSpc>
              <a:spcBef>
                <a:spcPts val="200"/>
              </a:spcBef>
              <a:spcAft>
                <a:spcPts val="0"/>
              </a:spcAft>
              <a:buSzPts val="900"/>
              <a:buNone/>
              <a:defRPr sz="900"/>
            </a:lvl2pPr>
            <a:lvl3pPr marL="1371600" lvl="2" indent="-228600" algn="l">
              <a:lnSpc>
                <a:spcPct val="90000"/>
              </a:lnSpc>
              <a:spcBef>
                <a:spcPts val="400"/>
              </a:spcBef>
              <a:spcAft>
                <a:spcPts val="0"/>
              </a:spcAft>
              <a:buSzPts val="750"/>
              <a:buNone/>
              <a:defRPr sz="750"/>
            </a:lvl3pPr>
            <a:lvl4pPr marL="1828800" lvl="3" indent="-228600" algn="l">
              <a:lnSpc>
                <a:spcPct val="90000"/>
              </a:lnSpc>
              <a:spcBef>
                <a:spcPts val="400"/>
              </a:spcBef>
              <a:spcAft>
                <a:spcPts val="0"/>
              </a:spcAft>
              <a:buSzPts val="675"/>
              <a:buNone/>
              <a:defRPr sz="675"/>
            </a:lvl4pPr>
            <a:lvl5pPr marL="2286000" lvl="4" indent="-228600" algn="l">
              <a:lnSpc>
                <a:spcPct val="90000"/>
              </a:lnSpc>
              <a:spcBef>
                <a:spcPts val="400"/>
              </a:spcBef>
              <a:spcAft>
                <a:spcPts val="0"/>
              </a:spcAft>
              <a:buSzPts val="675"/>
              <a:buNone/>
              <a:defRPr sz="675"/>
            </a:lvl5pPr>
            <a:lvl6pPr marL="2743200" lvl="5" indent="-228600" algn="l">
              <a:lnSpc>
                <a:spcPct val="90000"/>
              </a:lnSpc>
              <a:spcBef>
                <a:spcPts val="400"/>
              </a:spcBef>
              <a:spcAft>
                <a:spcPts val="0"/>
              </a:spcAft>
              <a:buSzPts val="675"/>
              <a:buNone/>
              <a:defRPr sz="675"/>
            </a:lvl6pPr>
            <a:lvl7pPr marL="3200400" lvl="6" indent="-228600" algn="l">
              <a:lnSpc>
                <a:spcPct val="90000"/>
              </a:lnSpc>
              <a:spcBef>
                <a:spcPts val="400"/>
              </a:spcBef>
              <a:spcAft>
                <a:spcPts val="0"/>
              </a:spcAft>
              <a:buSzPts val="675"/>
              <a:buNone/>
              <a:defRPr sz="675"/>
            </a:lvl7pPr>
            <a:lvl8pPr marL="3657600" lvl="7" indent="-228600" algn="l">
              <a:lnSpc>
                <a:spcPct val="90000"/>
              </a:lnSpc>
              <a:spcBef>
                <a:spcPts val="400"/>
              </a:spcBef>
              <a:spcAft>
                <a:spcPts val="0"/>
              </a:spcAft>
              <a:buSzPts val="675"/>
              <a:buNone/>
              <a:defRPr sz="675"/>
            </a:lvl8pPr>
            <a:lvl9pPr marL="4114800" lvl="8" indent="-228600" algn="l">
              <a:lnSpc>
                <a:spcPct val="90000"/>
              </a:lnSpc>
              <a:spcBef>
                <a:spcPts val="400"/>
              </a:spcBef>
              <a:spcAft>
                <a:spcPts val="400"/>
              </a:spcAft>
              <a:buSzPts val="675"/>
              <a:buNone/>
              <a:defRPr sz="675"/>
            </a:lvl9pPr>
          </a:lstStyle>
          <a:p>
            <a:endParaRPr/>
          </a:p>
        </p:txBody>
      </p:sp>
      <p:sp>
        <p:nvSpPr>
          <p:cNvPr id="21" name="Google Shape;21;p32"/>
          <p:cNvSpPr txBox="1">
            <a:spLocks noGrp="1"/>
          </p:cNvSpPr>
          <p:nvPr>
            <p:ph type="dt" idx="10"/>
          </p:nvPr>
        </p:nvSpPr>
        <p:spPr>
          <a:xfrm>
            <a:off x="3224210" y="6481096"/>
            <a:ext cx="4131409" cy="2286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2"/>
          <p:cNvSpPr txBox="1">
            <a:spLocks noGrp="1"/>
          </p:cNvSpPr>
          <p:nvPr>
            <p:ph type="ftr" idx="11"/>
          </p:nvPr>
        </p:nvSpPr>
        <p:spPr>
          <a:xfrm>
            <a:off x="688568" y="6481101"/>
            <a:ext cx="2250897" cy="302201"/>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pic>
        <p:nvPicPr>
          <p:cNvPr id="24" name="Google Shape;24;p32" descr="2"/>
          <p:cNvPicPr preferRelativeResize="0"/>
          <p:nvPr/>
        </p:nvPicPr>
        <p:blipFill rotWithShape="1">
          <a:blip r:embed="rId2">
            <a:alphaModFix/>
          </a:blip>
          <a:srcRect l="8462"/>
          <a:stretch/>
        </p:blipFill>
        <p:spPr>
          <a:xfrm>
            <a:off x="23760" y="0"/>
            <a:ext cx="12193694" cy="427773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os objetos">
  <p:cSld name="2_Dos objetos">
    <p:spTree>
      <p:nvGrpSpPr>
        <p:cNvPr id="1" name="Shape 91"/>
        <p:cNvGrpSpPr/>
        <p:nvPr/>
      </p:nvGrpSpPr>
      <p:grpSpPr>
        <a:xfrm>
          <a:off x="0" y="0"/>
          <a:ext cx="0" cy="0"/>
          <a:chOff x="0" y="0"/>
          <a:chExt cx="0" cy="0"/>
        </a:xfrm>
      </p:grpSpPr>
      <p:sp>
        <p:nvSpPr>
          <p:cNvPr id="92" name="Google Shape;92;p157"/>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accent1"/>
              </a:buClr>
              <a:buSzPts val="3000"/>
              <a:buFont typeface="Calibri"/>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57"/>
          <p:cNvSpPr txBox="1">
            <a:spLocks noGrp="1"/>
          </p:cNvSpPr>
          <p:nvPr>
            <p:ph type="body" idx="1"/>
          </p:nvPr>
        </p:nvSpPr>
        <p:spPr>
          <a:xfrm>
            <a:off x="679387" y="1998134"/>
            <a:ext cx="4682264" cy="3767328"/>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Clr>
                <a:srgbClr val="C00000"/>
              </a:buClr>
              <a:buSzPts val="1800"/>
              <a:buFont typeface="Arial"/>
              <a:buChar char="»"/>
              <a:defRPr sz="1800"/>
            </a:lvl1pPr>
            <a:lvl2pPr marL="914400" lvl="1" indent="-323850" algn="l">
              <a:lnSpc>
                <a:spcPct val="85000"/>
              </a:lnSpc>
              <a:spcBef>
                <a:spcPts val="450"/>
              </a:spcBef>
              <a:spcAft>
                <a:spcPts val="0"/>
              </a:spcAft>
              <a:buClr>
                <a:srgbClr val="C00000"/>
              </a:buClr>
              <a:buSzPts val="1500"/>
              <a:buFont typeface="Arial"/>
              <a:buChar char=" "/>
              <a:defRPr sz="1500"/>
            </a:lvl2pPr>
            <a:lvl3pPr marL="1371600" lvl="2" indent="-314325" algn="l">
              <a:lnSpc>
                <a:spcPct val="85000"/>
              </a:lnSpc>
              <a:spcBef>
                <a:spcPts val="450"/>
              </a:spcBef>
              <a:spcAft>
                <a:spcPts val="0"/>
              </a:spcAft>
              <a:buClr>
                <a:srgbClr val="C00000"/>
              </a:buClr>
              <a:buSzPts val="1350"/>
              <a:buFont typeface="Arial"/>
              <a:buChar char=" "/>
              <a:defRPr sz="1350"/>
            </a:lvl3pPr>
            <a:lvl4pPr marL="1828800" lvl="3" indent="-304800" algn="l">
              <a:lnSpc>
                <a:spcPct val="85000"/>
              </a:lnSpc>
              <a:spcBef>
                <a:spcPts val="450"/>
              </a:spcBef>
              <a:spcAft>
                <a:spcPts val="0"/>
              </a:spcAft>
              <a:buClr>
                <a:srgbClr val="C00000"/>
              </a:buClr>
              <a:buSzPts val="1200"/>
              <a:buFont typeface="Arial"/>
              <a:buChar char=" "/>
              <a:defRPr sz="1200"/>
            </a:lvl4pPr>
            <a:lvl5pPr marL="2286000" lvl="4" indent="-304800" algn="l">
              <a:lnSpc>
                <a:spcPct val="85000"/>
              </a:lnSpc>
              <a:spcBef>
                <a:spcPts val="450"/>
              </a:spcBef>
              <a:spcAft>
                <a:spcPts val="0"/>
              </a:spcAft>
              <a:buClr>
                <a:srgbClr val="C00000"/>
              </a:buClr>
              <a:buSzPts val="1200"/>
              <a:buFont typeface="Arial"/>
              <a:buChar char=" "/>
              <a:defRPr sz="1200"/>
            </a:lvl5pPr>
            <a:lvl6pPr marL="2743200" lvl="5" indent="-304800" algn="l">
              <a:lnSpc>
                <a:spcPct val="85000"/>
              </a:lnSpc>
              <a:spcBef>
                <a:spcPts val="450"/>
              </a:spcBef>
              <a:spcAft>
                <a:spcPts val="0"/>
              </a:spcAft>
              <a:buClr>
                <a:srgbClr val="262626"/>
              </a:buClr>
              <a:buSzPts val="1200"/>
              <a:buChar char=" "/>
              <a:defRPr sz="1200"/>
            </a:lvl6pPr>
            <a:lvl7pPr marL="3200400" lvl="6" indent="-304800" algn="l">
              <a:lnSpc>
                <a:spcPct val="85000"/>
              </a:lnSpc>
              <a:spcBef>
                <a:spcPts val="450"/>
              </a:spcBef>
              <a:spcAft>
                <a:spcPts val="0"/>
              </a:spcAft>
              <a:buClr>
                <a:srgbClr val="262626"/>
              </a:buClr>
              <a:buSzPts val="1200"/>
              <a:buChar char=" "/>
              <a:defRPr sz="1200"/>
            </a:lvl7pPr>
            <a:lvl8pPr marL="3657600" lvl="7" indent="-304800" algn="l">
              <a:lnSpc>
                <a:spcPct val="85000"/>
              </a:lnSpc>
              <a:spcBef>
                <a:spcPts val="450"/>
              </a:spcBef>
              <a:spcAft>
                <a:spcPts val="0"/>
              </a:spcAft>
              <a:buClr>
                <a:srgbClr val="262626"/>
              </a:buClr>
              <a:buSzPts val="1200"/>
              <a:buChar char=" "/>
              <a:defRPr sz="1200"/>
            </a:lvl8pPr>
            <a:lvl9pPr marL="4114800" lvl="8" indent="-304800" algn="l">
              <a:lnSpc>
                <a:spcPct val="85000"/>
              </a:lnSpc>
              <a:spcBef>
                <a:spcPts val="450"/>
              </a:spcBef>
              <a:spcAft>
                <a:spcPts val="0"/>
              </a:spcAft>
              <a:buClr>
                <a:srgbClr val="262626"/>
              </a:buClr>
              <a:buSzPts val="1200"/>
              <a:buChar char=" "/>
              <a:defRPr sz="1200"/>
            </a:lvl9pPr>
          </a:lstStyle>
          <a:p>
            <a:endParaRPr/>
          </a:p>
        </p:txBody>
      </p:sp>
      <p:sp>
        <p:nvSpPr>
          <p:cNvPr id="94" name="Google Shape;94;p157"/>
          <p:cNvSpPr txBox="1">
            <a:spLocks noGrp="1"/>
          </p:cNvSpPr>
          <p:nvPr>
            <p:ph type="body" idx="2"/>
          </p:nvPr>
        </p:nvSpPr>
        <p:spPr>
          <a:xfrm>
            <a:off x="6035596" y="1998134"/>
            <a:ext cx="4682264" cy="3767328"/>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Clr>
                <a:srgbClr val="C00000"/>
              </a:buClr>
              <a:buSzPts val="1800"/>
              <a:buFont typeface="Arial"/>
              <a:buChar char="»"/>
              <a:defRPr sz="1800"/>
            </a:lvl1pPr>
            <a:lvl2pPr marL="914400" lvl="1" indent="-323850" algn="l">
              <a:lnSpc>
                <a:spcPct val="85000"/>
              </a:lnSpc>
              <a:spcBef>
                <a:spcPts val="450"/>
              </a:spcBef>
              <a:spcAft>
                <a:spcPts val="0"/>
              </a:spcAft>
              <a:buClr>
                <a:srgbClr val="C00000"/>
              </a:buClr>
              <a:buSzPts val="1500"/>
              <a:buFont typeface="Arial"/>
              <a:buChar char=" "/>
              <a:defRPr sz="1500"/>
            </a:lvl2pPr>
            <a:lvl3pPr marL="1371600" lvl="2" indent="-314325" algn="l">
              <a:lnSpc>
                <a:spcPct val="85000"/>
              </a:lnSpc>
              <a:spcBef>
                <a:spcPts val="450"/>
              </a:spcBef>
              <a:spcAft>
                <a:spcPts val="0"/>
              </a:spcAft>
              <a:buClr>
                <a:srgbClr val="C00000"/>
              </a:buClr>
              <a:buSzPts val="1350"/>
              <a:buFont typeface="Arial"/>
              <a:buChar char=" "/>
              <a:defRPr sz="1350"/>
            </a:lvl3pPr>
            <a:lvl4pPr marL="1828800" lvl="3" indent="-304800" algn="l">
              <a:lnSpc>
                <a:spcPct val="85000"/>
              </a:lnSpc>
              <a:spcBef>
                <a:spcPts val="450"/>
              </a:spcBef>
              <a:spcAft>
                <a:spcPts val="0"/>
              </a:spcAft>
              <a:buClr>
                <a:srgbClr val="C00000"/>
              </a:buClr>
              <a:buSzPts val="1200"/>
              <a:buFont typeface="Arial"/>
              <a:buChar char=" "/>
              <a:defRPr sz="1200"/>
            </a:lvl4pPr>
            <a:lvl5pPr marL="2286000" lvl="4" indent="-304800" algn="l">
              <a:lnSpc>
                <a:spcPct val="85000"/>
              </a:lnSpc>
              <a:spcBef>
                <a:spcPts val="450"/>
              </a:spcBef>
              <a:spcAft>
                <a:spcPts val="0"/>
              </a:spcAft>
              <a:buClr>
                <a:srgbClr val="C00000"/>
              </a:buClr>
              <a:buSzPts val="1200"/>
              <a:buFont typeface="Arial"/>
              <a:buChar char=" "/>
              <a:defRPr sz="1200"/>
            </a:lvl5pPr>
            <a:lvl6pPr marL="2743200" lvl="5" indent="-304800" algn="l">
              <a:lnSpc>
                <a:spcPct val="85000"/>
              </a:lnSpc>
              <a:spcBef>
                <a:spcPts val="450"/>
              </a:spcBef>
              <a:spcAft>
                <a:spcPts val="0"/>
              </a:spcAft>
              <a:buClr>
                <a:srgbClr val="262626"/>
              </a:buClr>
              <a:buSzPts val="1200"/>
              <a:buChar char=" "/>
              <a:defRPr sz="1200"/>
            </a:lvl6pPr>
            <a:lvl7pPr marL="3200400" lvl="6" indent="-304800" algn="l">
              <a:lnSpc>
                <a:spcPct val="85000"/>
              </a:lnSpc>
              <a:spcBef>
                <a:spcPts val="450"/>
              </a:spcBef>
              <a:spcAft>
                <a:spcPts val="0"/>
              </a:spcAft>
              <a:buClr>
                <a:srgbClr val="262626"/>
              </a:buClr>
              <a:buSzPts val="1200"/>
              <a:buChar char=" "/>
              <a:defRPr sz="1200"/>
            </a:lvl7pPr>
            <a:lvl8pPr marL="3657600" lvl="7" indent="-304800" algn="l">
              <a:lnSpc>
                <a:spcPct val="85000"/>
              </a:lnSpc>
              <a:spcBef>
                <a:spcPts val="450"/>
              </a:spcBef>
              <a:spcAft>
                <a:spcPts val="0"/>
              </a:spcAft>
              <a:buClr>
                <a:srgbClr val="262626"/>
              </a:buClr>
              <a:buSzPts val="1200"/>
              <a:buChar char=" "/>
              <a:defRPr sz="1200"/>
            </a:lvl8pPr>
            <a:lvl9pPr marL="4114800" lvl="8" indent="-304800" algn="l">
              <a:lnSpc>
                <a:spcPct val="85000"/>
              </a:lnSpc>
              <a:spcBef>
                <a:spcPts val="450"/>
              </a:spcBef>
              <a:spcAft>
                <a:spcPts val="0"/>
              </a:spcAft>
              <a:buClr>
                <a:srgbClr val="262626"/>
              </a:buClr>
              <a:buSzPts val="1200"/>
              <a:buChar char=" "/>
              <a:defRPr sz="1200"/>
            </a:lvl9pPr>
          </a:lstStyle>
          <a:p>
            <a:endParaRPr/>
          </a:p>
        </p:txBody>
      </p:sp>
      <p:sp>
        <p:nvSpPr>
          <p:cNvPr id="95" name="Google Shape;95;p15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96" name="Google Shape;96;p15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lt2"/>
              </a:solidFill>
              <a:latin typeface="Calibri"/>
              <a:ea typeface="Calibri"/>
              <a:cs typeface="Calibri"/>
              <a:sym typeface="Calibri"/>
            </a:endParaRPr>
          </a:p>
        </p:txBody>
      </p:sp>
      <p:sp>
        <p:nvSpPr>
          <p:cNvPr id="97" name="Google Shape;97;p157"/>
          <p:cNvSpPr txBox="1">
            <a:spLocks noGrp="1"/>
          </p:cNvSpPr>
          <p:nvPr>
            <p:ph type="body" idx="3"/>
          </p:nvPr>
        </p:nvSpPr>
        <p:spPr>
          <a:xfrm>
            <a:off x="5976011" y="6509539"/>
            <a:ext cx="2171244" cy="305415"/>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0"/>
              </a:spcBef>
              <a:spcAft>
                <a:spcPts val="0"/>
              </a:spcAft>
              <a:buSzPts val="825"/>
              <a:buNone/>
              <a:defRPr sz="825" b="0" i="0">
                <a:solidFill>
                  <a:srgbClr val="888888"/>
                </a:solidFill>
                <a:latin typeface="Arial"/>
                <a:ea typeface="Arial"/>
                <a:cs typeface="Arial"/>
                <a:sym typeface="Arial"/>
              </a:defRPr>
            </a:lvl1pPr>
            <a:lvl2pPr marL="914400" lvl="1" indent="-228600" algn="l">
              <a:lnSpc>
                <a:spcPct val="85000"/>
              </a:lnSpc>
              <a:spcBef>
                <a:spcPts val="450"/>
              </a:spcBef>
              <a:spcAft>
                <a:spcPts val="0"/>
              </a:spcAft>
              <a:buClr>
                <a:srgbClr val="262626"/>
              </a:buClr>
              <a:buSzPts val="1050"/>
              <a:buNone/>
              <a:defRPr sz="1050"/>
            </a:lvl2pPr>
            <a:lvl3pPr marL="1371600" lvl="2" indent="-228600" algn="l">
              <a:lnSpc>
                <a:spcPct val="85000"/>
              </a:lnSpc>
              <a:spcBef>
                <a:spcPts val="450"/>
              </a:spcBef>
              <a:spcAft>
                <a:spcPts val="0"/>
              </a:spcAft>
              <a:buClr>
                <a:srgbClr val="262626"/>
              </a:buClr>
              <a:buSzPts val="1050"/>
              <a:buNone/>
              <a:defRPr sz="1050"/>
            </a:lvl3pPr>
            <a:lvl4pPr marL="1828800" lvl="3" indent="-228600" algn="l">
              <a:lnSpc>
                <a:spcPct val="85000"/>
              </a:lnSpc>
              <a:spcBef>
                <a:spcPts val="450"/>
              </a:spcBef>
              <a:spcAft>
                <a:spcPts val="0"/>
              </a:spcAft>
              <a:buClr>
                <a:srgbClr val="262626"/>
              </a:buClr>
              <a:buSzPts val="1050"/>
              <a:buNone/>
              <a:defRPr sz="1050"/>
            </a:lvl4pPr>
            <a:lvl5pPr marL="2286000" lvl="4" indent="-228600" algn="l">
              <a:lnSpc>
                <a:spcPct val="85000"/>
              </a:lnSpc>
              <a:spcBef>
                <a:spcPts val="450"/>
              </a:spcBef>
              <a:spcAft>
                <a:spcPts val="0"/>
              </a:spcAft>
              <a:buClr>
                <a:srgbClr val="262626"/>
              </a:buClr>
              <a:buSzPts val="1050"/>
              <a:buNone/>
              <a:defRPr sz="1050"/>
            </a:lvl5pPr>
            <a:lvl6pPr marL="2743200" lvl="5" indent="-342900" algn="l">
              <a:lnSpc>
                <a:spcPct val="85000"/>
              </a:lnSpc>
              <a:spcBef>
                <a:spcPts val="450"/>
              </a:spcBef>
              <a:spcAft>
                <a:spcPts val="0"/>
              </a:spcAft>
              <a:buClr>
                <a:srgbClr val="262626"/>
              </a:buClr>
              <a:buSzPts val="1800"/>
              <a:buChar char=" "/>
              <a:defRPr/>
            </a:lvl6pPr>
            <a:lvl7pPr marL="3200400" lvl="6" indent="-342900" algn="l">
              <a:lnSpc>
                <a:spcPct val="85000"/>
              </a:lnSpc>
              <a:spcBef>
                <a:spcPts val="450"/>
              </a:spcBef>
              <a:spcAft>
                <a:spcPts val="0"/>
              </a:spcAft>
              <a:buClr>
                <a:srgbClr val="262626"/>
              </a:buClr>
              <a:buSzPts val="1800"/>
              <a:buChar char=" "/>
              <a:defRPr/>
            </a:lvl7pPr>
            <a:lvl8pPr marL="3657600" lvl="7" indent="-342900" algn="l">
              <a:lnSpc>
                <a:spcPct val="85000"/>
              </a:lnSpc>
              <a:spcBef>
                <a:spcPts val="450"/>
              </a:spcBef>
              <a:spcAft>
                <a:spcPts val="0"/>
              </a:spcAft>
              <a:buClr>
                <a:srgbClr val="262626"/>
              </a:buClr>
              <a:buSzPts val="1800"/>
              <a:buChar char=" "/>
              <a:defRPr/>
            </a:lvl8pPr>
            <a:lvl9pPr marL="4114800" lvl="8" indent="-342900" algn="l">
              <a:lnSpc>
                <a:spcPct val="85000"/>
              </a:lnSpc>
              <a:spcBef>
                <a:spcPts val="450"/>
              </a:spcBef>
              <a:spcAft>
                <a:spcPts val="0"/>
              </a:spcAft>
              <a:buClr>
                <a:srgbClr val="262626"/>
              </a:buClr>
              <a:buSzPts val="1800"/>
              <a:buChar char=" "/>
              <a:defRPr/>
            </a:lvl9pPr>
          </a:lstStyle>
          <a:p>
            <a:endParaRPr/>
          </a:p>
        </p:txBody>
      </p:sp>
      <p:sp>
        <p:nvSpPr>
          <p:cNvPr id="98" name="Google Shape;98;p157"/>
          <p:cNvSpPr txBox="1">
            <a:spLocks noGrp="1"/>
          </p:cNvSpPr>
          <p:nvPr>
            <p:ph type="dt" idx="10"/>
          </p:nvPr>
        </p:nvSpPr>
        <p:spPr>
          <a:xfrm>
            <a:off x="2910650" y="6511629"/>
            <a:ext cx="829323" cy="25608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15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spTree>
      <p:nvGrpSpPr>
        <p:cNvPr id="1" name="Shape 100"/>
        <p:cNvGrpSpPr/>
        <p:nvPr/>
      </p:nvGrpSpPr>
      <p:grpSpPr>
        <a:xfrm>
          <a:off x="0" y="0"/>
          <a:ext cx="0" cy="0"/>
          <a:chOff x="0" y="0"/>
          <a:chExt cx="0" cy="0"/>
        </a:xfrm>
      </p:grpSpPr>
      <p:sp>
        <p:nvSpPr>
          <p:cNvPr id="101" name="Google Shape;101;p158"/>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158"/>
          <p:cNvSpPr txBox="1">
            <a:spLocks noGrp="1"/>
          </p:cNvSpPr>
          <p:nvPr>
            <p:ph type="body" idx="1"/>
          </p:nvPr>
        </p:nvSpPr>
        <p:spPr>
          <a:xfrm>
            <a:off x="529510" y="260648"/>
            <a:ext cx="10902407" cy="5976664"/>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SzPts val="1800"/>
              <a:buChar char="»"/>
              <a:defRPr/>
            </a:lvl1pPr>
            <a:lvl2pPr marL="914400" lvl="1" indent="-342900" algn="l">
              <a:lnSpc>
                <a:spcPct val="85000"/>
              </a:lnSpc>
              <a:spcBef>
                <a:spcPts val="450"/>
              </a:spcBef>
              <a:spcAft>
                <a:spcPts val="0"/>
              </a:spcAft>
              <a:buClr>
                <a:srgbClr val="262626"/>
              </a:buClr>
              <a:buSzPts val="1800"/>
              <a:buChar char=" "/>
              <a:defRPr/>
            </a:lvl2pPr>
            <a:lvl3pPr marL="1371600" lvl="2" indent="-342900" algn="l">
              <a:lnSpc>
                <a:spcPct val="85000"/>
              </a:lnSpc>
              <a:spcBef>
                <a:spcPts val="450"/>
              </a:spcBef>
              <a:spcAft>
                <a:spcPts val="0"/>
              </a:spcAft>
              <a:buClr>
                <a:srgbClr val="262626"/>
              </a:buClr>
              <a:buSzPts val="1800"/>
              <a:buChar char=" "/>
              <a:defRPr/>
            </a:lvl3pPr>
            <a:lvl4pPr marL="1828800" lvl="3" indent="-342900" algn="l">
              <a:lnSpc>
                <a:spcPct val="85000"/>
              </a:lnSpc>
              <a:spcBef>
                <a:spcPts val="450"/>
              </a:spcBef>
              <a:spcAft>
                <a:spcPts val="0"/>
              </a:spcAft>
              <a:buClr>
                <a:srgbClr val="262626"/>
              </a:buClr>
              <a:buSzPts val="1800"/>
              <a:buChar char=" "/>
              <a:defRPr/>
            </a:lvl4pPr>
            <a:lvl5pPr marL="2286000" lvl="4" indent="-342900" algn="l">
              <a:lnSpc>
                <a:spcPct val="85000"/>
              </a:lnSpc>
              <a:spcBef>
                <a:spcPts val="450"/>
              </a:spcBef>
              <a:spcAft>
                <a:spcPts val="0"/>
              </a:spcAft>
              <a:buClr>
                <a:srgbClr val="262626"/>
              </a:buClr>
              <a:buSzPts val="1800"/>
              <a:buChar char=" "/>
              <a:defRPr/>
            </a:lvl5pPr>
            <a:lvl6pPr marL="2743200" lvl="5" indent="-342900" algn="l">
              <a:lnSpc>
                <a:spcPct val="85000"/>
              </a:lnSpc>
              <a:spcBef>
                <a:spcPts val="450"/>
              </a:spcBef>
              <a:spcAft>
                <a:spcPts val="0"/>
              </a:spcAft>
              <a:buClr>
                <a:srgbClr val="262626"/>
              </a:buClr>
              <a:buSzPts val="1800"/>
              <a:buChar char=" "/>
              <a:defRPr/>
            </a:lvl6pPr>
            <a:lvl7pPr marL="3200400" lvl="6" indent="-342900" algn="l">
              <a:lnSpc>
                <a:spcPct val="85000"/>
              </a:lnSpc>
              <a:spcBef>
                <a:spcPts val="450"/>
              </a:spcBef>
              <a:spcAft>
                <a:spcPts val="0"/>
              </a:spcAft>
              <a:buClr>
                <a:srgbClr val="262626"/>
              </a:buClr>
              <a:buSzPts val="1800"/>
              <a:buChar char=" "/>
              <a:defRPr/>
            </a:lvl7pPr>
            <a:lvl8pPr marL="3657600" lvl="7" indent="-342900" algn="l">
              <a:lnSpc>
                <a:spcPct val="85000"/>
              </a:lnSpc>
              <a:spcBef>
                <a:spcPts val="450"/>
              </a:spcBef>
              <a:spcAft>
                <a:spcPts val="0"/>
              </a:spcAft>
              <a:buClr>
                <a:srgbClr val="262626"/>
              </a:buClr>
              <a:buSzPts val="1800"/>
              <a:buChar char=" "/>
              <a:defRPr/>
            </a:lvl8pPr>
            <a:lvl9pPr marL="4114800" lvl="8" indent="-342900" algn="l">
              <a:lnSpc>
                <a:spcPct val="85000"/>
              </a:lnSpc>
              <a:spcBef>
                <a:spcPts val="450"/>
              </a:spcBef>
              <a:spcAft>
                <a:spcPts val="0"/>
              </a:spcAft>
              <a:buClr>
                <a:srgbClr val="262626"/>
              </a:buClr>
              <a:buSzPts val="1800"/>
              <a:buChar char=" "/>
              <a:defRPr/>
            </a:lvl9pPr>
          </a:lstStyle>
          <a:p>
            <a:endParaRPr/>
          </a:p>
        </p:txBody>
      </p:sp>
      <p:sp>
        <p:nvSpPr>
          <p:cNvPr id="103" name="Google Shape;103;p158"/>
          <p:cNvSpPr txBox="1">
            <a:spLocks noGrp="1"/>
          </p:cNvSpPr>
          <p:nvPr>
            <p:ph type="body" idx="2"/>
          </p:nvPr>
        </p:nvSpPr>
        <p:spPr>
          <a:xfrm>
            <a:off x="529513" y="6309320"/>
            <a:ext cx="4207910" cy="357190"/>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975"/>
              </a:spcBef>
              <a:spcAft>
                <a:spcPts val="0"/>
              </a:spcAft>
              <a:buSzPts val="1400"/>
              <a:buNone/>
              <a:defRPr sz="1400">
                <a:solidFill>
                  <a:schemeClr val="dk2"/>
                </a:solidFill>
              </a:defRPr>
            </a:lvl1pPr>
            <a:lvl2pPr marL="914400" lvl="1" indent="-228600" algn="l">
              <a:lnSpc>
                <a:spcPct val="85000"/>
              </a:lnSpc>
              <a:spcBef>
                <a:spcPts val="450"/>
              </a:spcBef>
              <a:spcAft>
                <a:spcPts val="0"/>
              </a:spcAft>
              <a:buClr>
                <a:srgbClr val="262626"/>
              </a:buClr>
              <a:buSzPts val="1400"/>
              <a:buNone/>
              <a:defRPr sz="1400"/>
            </a:lvl2pPr>
            <a:lvl3pPr marL="1371600" lvl="2" indent="-228600" algn="l">
              <a:lnSpc>
                <a:spcPct val="85000"/>
              </a:lnSpc>
              <a:spcBef>
                <a:spcPts val="450"/>
              </a:spcBef>
              <a:spcAft>
                <a:spcPts val="0"/>
              </a:spcAft>
              <a:buClr>
                <a:srgbClr val="262626"/>
              </a:buClr>
              <a:buSzPts val="1400"/>
              <a:buNone/>
              <a:defRPr sz="1400"/>
            </a:lvl3pPr>
            <a:lvl4pPr marL="1828800" lvl="3" indent="-228600" algn="l">
              <a:lnSpc>
                <a:spcPct val="85000"/>
              </a:lnSpc>
              <a:spcBef>
                <a:spcPts val="450"/>
              </a:spcBef>
              <a:spcAft>
                <a:spcPts val="0"/>
              </a:spcAft>
              <a:buClr>
                <a:srgbClr val="262626"/>
              </a:buClr>
              <a:buSzPts val="1400"/>
              <a:buNone/>
              <a:defRPr sz="1400"/>
            </a:lvl4pPr>
            <a:lvl5pPr marL="2286000" lvl="4" indent="-228600" algn="l">
              <a:lnSpc>
                <a:spcPct val="85000"/>
              </a:lnSpc>
              <a:spcBef>
                <a:spcPts val="450"/>
              </a:spcBef>
              <a:spcAft>
                <a:spcPts val="0"/>
              </a:spcAft>
              <a:buClr>
                <a:srgbClr val="262626"/>
              </a:buClr>
              <a:buSzPts val="1400"/>
              <a:buNone/>
              <a:defRPr sz="1400"/>
            </a:lvl5pPr>
            <a:lvl6pPr marL="2743200" lvl="5" indent="-342900" algn="l">
              <a:lnSpc>
                <a:spcPct val="85000"/>
              </a:lnSpc>
              <a:spcBef>
                <a:spcPts val="450"/>
              </a:spcBef>
              <a:spcAft>
                <a:spcPts val="0"/>
              </a:spcAft>
              <a:buClr>
                <a:srgbClr val="262626"/>
              </a:buClr>
              <a:buSzPts val="1800"/>
              <a:buChar char=" "/>
              <a:defRPr/>
            </a:lvl6pPr>
            <a:lvl7pPr marL="3200400" lvl="6" indent="-342900" algn="l">
              <a:lnSpc>
                <a:spcPct val="85000"/>
              </a:lnSpc>
              <a:spcBef>
                <a:spcPts val="450"/>
              </a:spcBef>
              <a:spcAft>
                <a:spcPts val="0"/>
              </a:spcAft>
              <a:buClr>
                <a:srgbClr val="262626"/>
              </a:buClr>
              <a:buSzPts val="1800"/>
              <a:buChar char=" "/>
              <a:defRPr/>
            </a:lvl7pPr>
            <a:lvl8pPr marL="3657600" lvl="7" indent="-342900" algn="l">
              <a:lnSpc>
                <a:spcPct val="85000"/>
              </a:lnSpc>
              <a:spcBef>
                <a:spcPts val="450"/>
              </a:spcBef>
              <a:spcAft>
                <a:spcPts val="0"/>
              </a:spcAft>
              <a:buClr>
                <a:srgbClr val="262626"/>
              </a:buClr>
              <a:buSzPts val="1800"/>
              <a:buChar char=" "/>
              <a:defRPr/>
            </a:lvl8pPr>
            <a:lvl9pPr marL="4114800" lvl="8" indent="-342900" algn="l">
              <a:lnSpc>
                <a:spcPct val="85000"/>
              </a:lnSpc>
              <a:spcBef>
                <a:spcPts val="450"/>
              </a:spcBef>
              <a:spcAft>
                <a:spcPts val="0"/>
              </a:spcAft>
              <a:buClr>
                <a:srgbClr val="262626"/>
              </a:buClr>
              <a:buSzPts val="1800"/>
              <a:buChar char=" "/>
              <a:defRPr/>
            </a:lvl9pPr>
          </a:lstStyle>
          <a:p>
            <a:endParaRPr/>
          </a:p>
        </p:txBody>
      </p:sp>
      <p:sp>
        <p:nvSpPr>
          <p:cNvPr id="104" name="Google Shape;104;p158"/>
          <p:cNvSpPr txBox="1">
            <a:spLocks noGrp="1"/>
          </p:cNvSpPr>
          <p:nvPr>
            <p:ph type="ftr" idx="11"/>
          </p:nvPr>
        </p:nvSpPr>
        <p:spPr>
          <a:xfrm>
            <a:off x="6698666" y="6308729"/>
            <a:ext cx="4724344"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158"/>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Diseño personalizado">
  <p:cSld name="4_Diseño personalizado">
    <p:spTree>
      <p:nvGrpSpPr>
        <p:cNvPr id="1" name="Shape 106"/>
        <p:cNvGrpSpPr/>
        <p:nvPr/>
      </p:nvGrpSpPr>
      <p:grpSpPr>
        <a:xfrm>
          <a:off x="0" y="0"/>
          <a:ext cx="0" cy="0"/>
          <a:chOff x="0" y="0"/>
          <a:chExt cx="0" cy="0"/>
        </a:xfrm>
      </p:grpSpPr>
      <p:sp>
        <p:nvSpPr>
          <p:cNvPr id="107" name="Google Shape;107;p159"/>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159"/>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09" name="Google Shape;109;p159"/>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159"/>
          <p:cNvSpPr txBox="1">
            <a:spLocks noGrp="1"/>
          </p:cNvSpPr>
          <p:nvPr>
            <p:ph type="ftr" idx="11"/>
          </p:nvPr>
        </p:nvSpPr>
        <p:spPr>
          <a:xfrm>
            <a:off x="169663" y="6554698"/>
            <a:ext cx="3348192" cy="303303"/>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11"/>
        <p:cNvGrpSpPr/>
        <p:nvPr/>
      </p:nvGrpSpPr>
      <p:grpSpPr>
        <a:xfrm>
          <a:off x="0" y="0"/>
          <a:ext cx="0" cy="0"/>
          <a:chOff x="0" y="0"/>
          <a:chExt cx="0" cy="0"/>
        </a:xfrm>
      </p:grpSpPr>
      <p:sp>
        <p:nvSpPr>
          <p:cNvPr id="112" name="Google Shape;112;p39"/>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39"/>
          <p:cNvSpPr txBox="1">
            <a:spLocks noGrp="1"/>
          </p:cNvSpPr>
          <p:nvPr>
            <p:ph type="body" idx="1"/>
          </p:nvPr>
        </p:nvSpPr>
        <p:spPr>
          <a:xfrm>
            <a:off x="1101707" y="1845734"/>
            <a:ext cx="4957691"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14" name="Google Shape;114;p39"/>
          <p:cNvSpPr txBox="1">
            <a:spLocks noGrp="1"/>
          </p:cNvSpPr>
          <p:nvPr>
            <p:ph type="body" idx="2"/>
          </p:nvPr>
        </p:nvSpPr>
        <p:spPr>
          <a:xfrm>
            <a:off x="6243019" y="1845735"/>
            <a:ext cx="4957691"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15" name="Google Shape;115;p39"/>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39"/>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39"/>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18"/>
        <p:cNvGrpSpPr/>
        <p:nvPr/>
      </p:nvGrpSpPr>
      <p:grpSpPr>
        <a:xfrm>
          <a:off x="0" y="0"/>
          <a:ext cx="0" cy="0"/>
          <a:chOff x="0" y="0"/>
          <a:chExt cx="0" cy="0"/>
        </a:xfrm>
      </p:grpSpPr>
      <p:sp>
        <p:nvSpPr>
          <p:cNvPr id="119" name="Google Shape;119;p40"/>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p40"/>
          <p:cNvSpPr txBox="1">
            <a:spLocks noGrp="1"/>
          </p:cNvSpPr>
          <p:nvPr>
            <p:ph type="body" idx="1"/>
          </p:nvPr>
        </p:nvSpPr>
        <p:spPr>
          <a:xfrm>
            <a:off x="1101709" y="1846052"/>
            <a:ext cx="4957691"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121" name="Google Shape;121;p40"/>
          <p:cNvSpPr txBox="1">
            <a:spLocks noGrp="1"/>
          </p:cNvSpPr>
          <p:nvPr>
            <p:ph type="body" idx="2"/>
          </p:nvPr>
        </p:nvSpPr>
        <p:spPr>
          <a:xfrm>
            <a:off x="1101709" y="2582334"/>
            <a:ext cx="4957691"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22" name="Google Shape;122;p40"/>
          <p:cNvSpPr txBox="1">
            <a:spLocks noGrp="1"/>
          </p:cNvSpPr>
          <p:nvPr>
            <p:ph type="body" idx="3"/>
          </p:nvPr>
        </p:nvSpPr>
        <p:spPr>
          <a:xfrm>
            <a:off x="6243019" y="1846052"/>
            <a:ext cx="4957691"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123" name="Google Shape;123;p40"/>
          <p:cNvSpPr txBox="1">
            <a:spLocks noGrp="1"/>
          </p:cNvSpPr>
          <p:nvPr>
            <p:ph type="body" idx="4"/>
          </p:nvPr>
        </p:nvSpPr>
        <p:spPr>
          <a:xfrm>
            <a:off x="6243019" y="2582334"/>
            <a:ext cx="4957691"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24" name="Google Shape;124;p40"/>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40"/>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40"/>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En blanco" type="blank">
  <p:cSld name="BLANK">
    <p:spTree>
      <p:nvGrpSpPr>
        <p:cNvPr id="1" name="Shape 127"/>
        <p:cNvGrpSpPr/>
        <p:nvPr/>
      </p:nvGrpSpPr>
      <p:grpSpPr>
        <a:xfrm>
          <a:off x="0" y="0"/>
          <a:ext cx="0" cy="0"/>
          <a:chOff x="0" y="0"/>
          <a:chExt cx="0" cy="0"/>
        </a:xfrm>
      </p:grpSpPr>
      <p:sp>
        <p:nvSpPr>
          <p:cNvPr id="128" name="Google Shape;128;p41"/>
          <p:cNvSpPr/>
          <p:nvPr/>
        </p:nvSpPr>
        <p:spPr>
          <a:xfrm>
            <a:off x="3188" y="6400800"/>
            <a:ext cx="122380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41"/>
          <p:cNvSpPr/>
          <p:nvPr/>
        </p:nvSpPr>
        <p:spPr>
          <a:xfrm>
            <a:off x="16" y="633431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41"/>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41"/>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41"/>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Contenido con título" type="objTx">
  <p:cSld name="OBJECT_WITH_CAPTION_TEXT">
    <p:spTree>
      <p:nvGrpSpPr>
        <p:cNvPr id="1" name="Shape 133"/>
        <p:cNvGrpSpPr/>
        <p:nvPr/>
      </p:nvGrpSpPr>
      <p:grpSpPr>
        <a:xfrm>
          <a:off x="0" y="0"/>
          <a:ext cx="0" cy="0"/>
          <a:chOff x="0" y="0"/>
          <a:chExt cx="0" cy="0"/>
        </a:xfrm>
      </p:grpSpPr>
      <p:sp>
        <p:nvSpPr>
          <p:cNvPr id="134" name="Google Shape;134;p42"/>
          <p:cNvSpPr/>
          <p:nvPr/>
        </p:nvSpPr>
        <p:spPr>
          <a:xfrm>
            <a:off x="17" y="0"/>
            <a:ext cx="4067142" cy="6858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42"/>
          <p:cNvSpPr/>
          <p:nvPr/>
        </p:nvSpPr>
        <p:spPr>
          <a:xfrm>
            <a:off x="4056379" y="0"/>
            <a:ext cx="64266" cy="6858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42"/>
          <p:cNvSpPr txBox="1">
            <a:spLocks noGrp="1"/>
          </p:cNvSpPr>
          <p:nvPr>
            <p:ph type="title"/>
          </p:nvPr>
        </p:nvSpPr>
        <p:spPr>
          <a:xfrm>
            <a:off x="459046" y="594359"/>
            <a:ext cx="3213318"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42"/>
          <p:cNvSpPr txBox="1">
            <a:spLocks noGrp="1"/>
          </p:cNvSpPr>
          <p:nvPr>
            <p:ph type="body" idx="1"/>
          </p:nvPr>
        </p:nvSpPr>
        <p:spPr>
          <a:xfrm>
            <a:off x="4819978" y="731520"/>
            <a:ext cx="6518446"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38" name="Google Shape;138;p42"/>
          <p:cNvSpPr txBox="1">
            <a:spLocks noGrp="1"/>
          </p:cNvSpPr>
          <p:nvPr>
            <p:ph type="body" idx="2"/>
          </p:nvPr>
        </p:nvSpPr>
        <p:spPr>
          <a:xfrm>
            <a:off x="459046" y="2926080"/>
            <a:ext cx="3213318"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500"/>
              <a:buNone/>
              <a:defRPr sz="1500">
                <a:solidFill>
                  <a:srgbClr val="FFFFFF"/>
                </a:solidFill>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139" name="Google Shape;139;p42"/>
          <p:cNvSpPr txBox="1">
            <a:spLocks noGrp="1"/>
          </p:cNvSpPr>
          <p:nvPr>
            <p:ph type="dt" idx="10"/>
          </p:nvPr>
        </p:nvSpPr>
        <p:spPr>
          <a:xfrm>
            <a:off x="467391" y="6459786"/>
            <a:ext cx="262908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42"/>
          <p:cNvSpPr txBox="1">
            <a:spLocks noGrp="1"/>
          </p:cNvSpPr>
          <p:nvPr>
            <p:ph type="ftr" idx="11"/>
          </p:nvPr>
        </p:nvSpPr>
        <p:spPr>
          <a:xfrm>
            <a:off x="4819978" y="6459786"/>
            <a:ext cx="466696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 name="Google Shape;141;p4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Imagen con título" type="picTx">
  <p:cSld name="PICTURE_WITH_CAPTION_TEXT">
    <p:spTree>
      <p:nvGrpSpPr>
        <p:cNvPr id="1" name="Shape 142"/>
        <p:cNvGrpSpPr/>
        <p:nvPr/>
      </p:nvGrpSpPr>
      <p:grpSpPr>
        <a:xfrm>
          <a:off x="0" y="0"/>
          <a:ext cx="0" cy="0"/>
          <a:chOff x="0" y="0"/>
          <a:chExt cx="0" cy="0"/>
        </a:xfrm>
      </p:grpSpPr>
      <p:sp>
        <p:nvSpPr>
          <p:cNvPr id="143" name="Google Shape;143;p43"/>
          <p:cNvSpPr/>
          <p:nvPr/>
        </p:nvSpPr>
        <p:spPr>
          <a:xfrm>
            <a:off x="1" y="4953000"/>
            <a:ext cx="12238025" cy="1905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43"/>
          <p:cNvSpPr/>
          <p:nvPr/>
        </p:nvSpPr>
        <p:spPr>
          <a:xfrm>
            <a:off x="16" y="491507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43"/>
          <p:cNvSpPr txBox="1">
            <a:spLocks noGrp="1"/>
          </p:cNvSpPr>
          <p:nvPr>
            <p:ph type="title"/>
          </p:nvPr>
        </p:nvSpPr>
        <p:spPr>
          <a:xfrm>
            <a:off x="1101710" y="5074920"/>
            <a:ext cx="10154469"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43"/>
          <p:cNvSpPr>
            <a:spLocks noGrp="1"/>
          </p:cNvSpPr>
          <p:nvPr>
            <p:ph type="pic" idx="2"/>
          </p:nvPr>
        </p:nvSpPr>
        <p:spPr>
          <a:xfrm>
            <a:off x="16" y="0"/>
            <a:ext cx="12241198" cy="4915076"/>
          </a:xfrm>
          <a:prstGeom prst="rect">
            <a:avLst/>
          </a:prstGeom>
          <a:solidFill>
            <a:srgbClr val="C6D1DD"/>
          </a:solidFill>
          <a:ln>
            <a:noFill/>
          </a:ln>
        </p:spPr>
      </p:sp>
      <p:sp>
        <p:nvSpPr>
          <p:cNvPr id="147" name="Google Shape;147;p43"/>
          <p:cNvSpPr txBox="1">
            <a:spLocks noGrp="1"/>
          </p:cNvSpPr>
          <p:nvPr>
            <p:ph type="body" idx="1"/>
          </p:nvPr>
        </p:nvSpPr>
        <p:spPr>
          <a:xfrm>
            <a:off x="1101709" y="5907024"/>
            <a:ext cx="10154086"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500">
                <a:solidFill>
                  <a:srgbClr val="FFFFFF"/>
                </a:solidFill>
              </a:defRPr>
            </a:lvl1pPr>
            <a:lvl2pPr marL="914400" lvl="1" indent="-228600" algn="l">
              <a:lnSpc>
                <a:spcPct val="90000"/>
              </a:lnSpc>
              <a:spcBef>
                <a:spcPts val="6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148" name="Google Shape;148;p43"/>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43"/>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4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51"/>
        <p:cNvGrpSpPr/>
        <p:nvPr/>
      </p:nvGrpSpPr>
      <p:grpSpPr>
        <a:xfrm>
          <a:off x="0" y="0"/>
          <a:ext cx="0" cy="0"/>
          <a:chOff x="0" y="0"/>
          <a:chExt cx="0" cy="0"/>
        </a:xfrm>
      </p:grpSpPr>
      <p:sp>
        <p:nvSpPr>
          <p:cNvPr id="152" name="Google Shape;152;p44"/>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p44"/>
          <p:cNvSpPr txBox="1">
            <a:spLocks noGrp="1"/>
          </p:cNvSpPr>
          <p:nvPr>
            <p:ph type="body" idx="1"/>
          </p:nvPr>
        </p:nvSpPr>
        <p:spPr>
          <a:xfrm rot="5400000">
            <a:off x="4139529" y="-1192086"/>
            <a:ext cx="4023360" cy="10099001"/>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54" name="Google Shape;154;p44"/>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44"/>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6" name="Google Shape;156;p4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Título vertical y texto" type="vertTitleAndTx">
  <p:cSld name="VERTICAL_TITLE_AND_VERTICAL_TEXT">
    <p:spTree>
      <p:nvGrpSpPr>
        <p:cNvPr id="1" name="Shape 157"/>
        <p:cNvGrpSpPr/>
        <p:nvPr/>
      </p:nvGrpSpPr>
      <p:grpSpPr>
        <a:xfrm>
          <a:off x="0" y="0"/>
          <a:ext cx="0" cy="0"/>
          <a:chOff x="0" y="0"/>
          <a:chExt cx="0" cy="0"/>
        </a:xfrm>
      </p:grpSpPr>
      <p:sp>
        <p:nvSpPr>
          <p:cNvPr id="158" name="Google Shape;158;p45"/>
          <p:cNvSpPr/>
          <p:nvPr/>
        </p:nvSpPr>
        <p:spPr>
          <a:xfrm>
            <a:off x="3188" y="6400800"/>
            <a:ext cx="122380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45"/>
          <p:cNvSpPr/>
          <p:nvPr/>
        </p:nvSpPr>
        <p:spPr>
          <a:xfrm>
            <a:off x="16" y="633431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45"/>
          <p:cNvSpPr txBox="1">
            <a:spLocks noGrp="1"/>
          </p:cNvSpPr>
          <p:nvPr>
            <p:ph type="title"/>
          </p:nvPr>
        </p:nvSpPr>
        <p:spPr>
          <a:xfrm rot="5400000">
            <a:off x="7199925" y="1972495"/>
            <a:ext cx="5759898" cy="2639512"/>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p45"/>
          <p:cNvSpPr txBox="1">
            <a:spLocks noGrp="1"/>
          </p:cNvSpPr>
          <p:nvPr>
            <p:ph type="body" idx="1"/>
          </p:nvPr>
        </p:nvSpPr>
        <p:spPr>
          <a:xfrm rot="5400000">
            <a:off x="1844395" y="-590508"/>
            <a:ext cx="5759898" cy="7765519"/>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62" name="Google Shape;162;p45"/>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45"/>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p45"/>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5"/>
        <p:cNvGrpSpPr/>
        <p:nvPr/>
      </p:nvGrpSpPr>
      <p:grpSpPr>
        <a:xfrm>
          <a:off x="0" y="0"/>
          <a:ext cx="0" cy="0"/>
          <a:chOff x="0" y="0"/>
          <a:chExt cx="0" cy="0"/>
        </a:xfrm>
      </p:grpSpPr>
      <p:sp>
        <p:nvSpPr>
          <p:cNvPr id="26" name="Google Shape;26;p34"/>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34"/>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28" name="Google Shape;28;p34"/>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4"/>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Encabezado de Seccion ">
  <p:cSld name="Encabezado de Seccion ">
    <p:spTree>
      <p:nvGrpSpPr>
        <p:cNvPr id="1" name="Shape 165"/>
        <p:cNvGrpSpPr/>
        <p:nvPr/>
      </p:nvGrpSpPr>
      <p:grpSpPr>
        <a:xfrm>
          <a:off x="0" y="0"/>
          <a:ext cx="0" cy="0"/>
          <a:chOff x="0" y="0"/>
          <a:chExt cx="0" cy="0"/>
        </a:xfrm>
      </p:grpSpPr>
      <p:sp>
        <p:nvSpPr>
          <p:cNvPr id="166" name="Google Shape;166;p46"/>
          <p:cNvSpPr txBox="1">
            <a:spLocks noGrp="1"/>
          </p:cNvSpPr>
          <p:nvPr>
            <p:ph type="title"/>
          </p:nvPr>
        </p:nvSpPr>
        <p:spPr>
          <a:xfrm>
            <a:off x="553609" y="2051018"/>
            <a:ext cx="10824293" cy="613283"/>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rgbClr val="C00000"/>
              </a:buClr>
              <a:buSzPts val="5400"/>
              <a:buFont typeface="Calibri"/>
              <a:buNone/>
              <a:defRPr sz="5400" b="0">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46"/>
          <p:cNvSpPr txBox="1">
            <a:spLocks noGrp="1"/>
          </p:cNvSpPr>
          <p:nvPr>
            <p:ph type="body" idx="1"/>
          </p:nvPr>
        </p:nvSpPr>
        <p:spPr>
          <a:xfrm>
            <a:off x="553610" y="4359587"/>
            <a:ext cx="9266598" cy="533400"/>
          </a:xfrm>
          <a:prstGeom prst="rect">
            <a:avLst/>
          </a:prstGeom>
          <a:noFill/>
          <a:ln>
            <a:noFill/>
          </a:ln>
        </p:spPr>
        <p:txBody>
          <a:bodyPr spcFirstLastPara="1" wrap="square" lIns="0" tIns="45700" rIns="0" bIns="45700" anchor="t" anchorCtr="0">
            <a:normAutofit/>
          </a:bodyPr>
          <a:lstStyle>
            <a:lvl1pPr marL="457200" lvl="0" indent="-228600" algn="l">
              <a:lnSpc>
                <a:spcPct val="90000"/>
              </a:lnSpc>
              <a:spcBef>
                <a:spcPts val="1200"/>
              </a:spcBef>
              <a:spcAft>
                <a:spcPts val="0"/>
              </a:spcAft>
              <a:buSzPts val="1800"/>
              <a:buNone/>
              <a:defRPr sz="1800">
                <a:solidFill>
                  <a:srgbClr val="C00000"/>
                </a:solidFill>
              </a:defRPr>
            </a:lvl1pPr>
            <a:lvl2pPr marL="914400" lvl="1" indent="-228600" algn="l">
              <a:lnSpc>
                <a:spcPct val="90000"/>
              </a:lnSpc>
              <a:spcBef>
                <a:spcPts val="200"/>
              </a:spcBef>
              <a:spcAft>
                <a:spcPts val="0"/>
              </a:spcAft>
              <a:buSzPts val="900"/>
              <a:buNone/>
              <a:defRPr sz="900"/>
            </a:lvl2pPr>
            <a:lvl3pPr marL="1371600" lvl="2" indent="-228600" algn="l">
              <a:lnSpc>
                <a:spcPct val="90000"/>
              </a:lnSpc>
              <a:spcBef>
                <a:spcPts val="400"/>
              </a:spcBef>
              <a:spcAft>
                <a:spcPts val="0"/>
              </a:spcAft>
              <a:buSzPts val="750"/>
              <a:buNone/>
              <a:defRPr sz="750"/>
            </a:lvl3pPr>
            <a:lvl4pPr marL="1828800" lvl="3" indent="-228600" algn="l">
              <a:lnSpc>
                <a:spcPct val="90000"/>
              </a:lnSpc>
              <a:spcBef>
                <a:spcPts val="400"/>
              </a:spcBef>
              <a:spcAft>
                <a:spcPts val="0"/>
              </a:spcAft>
              <a:buSzPts val="675"/>
              <a:buNone/>
              <a:defRPr sz="675"/>
            </a:lvl4pPr>
            <a:lvl5pPr marL="2286000" lvl="4" indent="-228600" algn="l">
              <a:lnSpc>
                <a:spcPct val="90000"/>
              </a:lnSpc>
              <a:spcBef>
                <a:spcPts val="400"/>
              </a:spcBef>
              <a:spcAft>
                <a:spcPts val="0"/>
              </a:spcAft>
              <a:buSzPts val="675"/>
              <a:buNone/>
              <a:defRPr sz="675"/>
            </a:lvl5pPr>
            <a:lvl6pPr marL="2743200" lvl="5" indent="-228600" algn="l">
              <a:lnSpc>
                <a:spcPct val="90000"/>
              </a:lnSpc>
              <a:spcBef>
                <a:spcPts val="400"/>
              </a:spcBef>
              <a:spcAft>
                <a:spcPts val="0"/>
              </a:spcAft>
              <a:buSzPts val="675"/>
              <a:buNone/>
              <a:defRPr sz="675"/>
            </a:lvl6pPr>
            <a:lvl7pPr marL="3200400" lvl="6" indent="-228600" algn="l">
              <a:lnSpc>
                <a:spcPct val="90000"/>
              </a:lnSpc>
              <a:spcBef>
                <a:spcPts val="400"/>
              </a:spcBef>
              <a:spcAft>
                <a:spcPts val="0"/>
              </a:spcAft>
              <a:buSzPts val="675"/>
              <a:buNone/>
              <a:defRPr sz="675"/>
            </a:lvl7pPr>
            <a:lvl8pPr marL="3657600" lvl="7" indent="-228600" algn="l">
              <a:lnSpc>
                <a:spcPct val="90000"/>
              </a:lnSpc>
              <a:spcBef>
                <a:spcPts val="400"/>
              </a:spcBef>
              <a:spcAft>
                <a:spcPts val="0"/>
              </a:spcAft>
              <a:buSzPts val="675"/>
              <a:buNone/>
              <a:defRPr sz="675"/>
            </a:lvl8pPr>
            <a:lvl9pPr marL="4114800" lvl="8" indent="-228600" algn="l">
              <a:lnSpc>
                <a:spcPct val="90000"/>
              </a:lnSpc>
              <a:spcBef>
                <a:spcPts val="400"/>
              </a:spcBef>
              <a:spcAft>
                <a:spcPts val="400"/>
              </a:spcAft>
              <a:buSzPts val="675"/>
              <a:buNone/>
              <a:defRPr sz="675"/>
            </a:lvl9pPr>
          </a:lstStyle>
          <a:p>
            <a:endParaRPr/>
          </a:p>
        </p:txBody>
      </p:sp>
      <p:sp>
        <p:nvSpPr>
          <p:cNvPr id="168" name="Google Shape;168;p46"/>
          <p:cNvSpPr txBox="1">
            <a:spLocks noGrp="1"/>
          </p:cNvSpPr>
          <p:nvPr>
            <p:ph type="dt" idx="10"/>
          </p:nvPr>
        </p:nvSpPr>
        <p:spPr>
          <a:xfrm>
            <a:off x="3224210" y="6481096"/>
            <a:ext cx="4131409" cy="2286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9" name="Google Shape;169;p46"/>
          <p:cNvSpPr txBox="1">
            <a:spLocks noGrp="1"/>
          </p:cNvSpPr>
          <p:nvPr>
            <p:ph type="ftr" idx="11"/>
          </p:nvPr>
        </p:nvSpPr>
        <p:spPr>
          <a:xfrm>
            <a:off x="688568" y="6481101"/>
            <a:ext cx="2829286" cy="376901"/>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 name="Google Shape;170;p46"/>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Dos objetos">
  <p:cSld name="1_Dos objetos">
    <p:spTree>
      <p:nvGrpSpPr>
        <p:cNvPr id="1" name="Shape 171"/>
        <p:cNvGrpSpPr/>
        <p:nvPr/>
      </p:nvGrpSpPr>
      <p:grpSpPr>
        <a:xfrm>
          <a:off x="0" y="0"/>
          <a:ext cx="0" cy="0"/>
          <a:chOff x="0" y="0"/>
          <a:chExt cx="0" cy="0"/>
        </a:xfrm>
      </p:grpSpPr>
      <p:sp>
        <p:nvSpPr>
          <p:cNvPr id="172" name="Google Shape;172;p47"/>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000"/>
              <a:buFont typeface="Calibri"/>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47"/>
          <p:cNvSpPr txBox="1">
            <a:spLocks noGrp="1"/>
          </p:cNvSpPr>
          <p:nvPr>
            <p:ph type="body" idx="1"/>
          </p:nvPr>
        </p:nvSpPr>
        <p:spPr>
          <a:xfrm>
            <a:off x="679387" y="1998134"/>
            <a:ext cx="4682264" cy="376732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Clr>
                <a:srgbClr val="C00000"/>
              </a:buClr>
              <a:buSzPts val="1800"/>
              <a:buFont typeface="Arial"/>
              <a:buChar char="»"/>
              <a:defRPr sz="1800"/>
            </a:lvl1pPr>
            <a:lvl2pPr marL="914400" lvl="1" indent="-323850" algn="l">
              <a:lnSpc>
                <a:spcPct val="90000"/>
              </a:lnSpc>
              <a:spcBef>
                <a:spcPts val="200"/>
              </a:spcBef>
              <a:spcAft>
                <a:spcPts val="0"/>
              </a:spcAft>
              <a:buClr>
                <a:srgbClr val="C00000"/>
              </a:buClr>
              <a:buSzPts val="1500"/>
              <a:buFont typeface="Arial"/>
              <a:buChar char=" "/>
              <a:defRPr sz="1500"/>
            </a:lvl2pPr>
            <a:lvl3pPr marL="1371600" lvl="2" indent="-314325" algn="l">
              <a:lnSpc>
                <a:spcPct val="90000"/>
              </a:lnSpc>
              <a:spcBef>
                <a:spcPts val="400"/>
              </a:spcBef>
              <a:spcAft>
                <a:spcPts val="0"/>
              </a:spcAft>
              <a:buClr>
                <a:srgbClr val="C00000"/>
              </a:buClr>
              <a:buSzPts val="1350"/>
              <a:buFont typeface="Arial"/>
              <a:buChar char=" "/>
              <a:defRPr sz="1350"/>
            </a:lvl3pPr>
            <a:lvl4pPr marL="1828800" lvl="3" indent="-304800" algn="l">
              <a:lnSpc>
                <a:spcPct val="90000"/>
              </a:lnSpc>
              <a:spcBef>
                <a:spcPts val="400"/>
              </a:spcBef>
              <a:spcAft>
                <a:spcPts val="0"/>
              </a:spcAft>
              <a:buClr>
                <a:srgbClr val="C00000"/>
              </a:buClr>
              <a:buSzPts val="1200"/>
              <a:buFont typeface="Arial"/>
              <a:buChar char=" "/>
              <a:defRPr sz="1200"/>
            </a:lvl4pPr>
            <a:lvl5pPr marL="2286000" lvl="4" indent="-304800" algn="l">
              <a:lnSpc>
                <a:spcPct val="90000"/>
              </a:lnSpc>
              <a:spcBef>
                <a:spcPts val="400"/>
              </a:spcBef>
              <a:spcAft>
                <a:spcPts val="0"/>
              </a:spcAft>
              <a:buClr>
                <a:srgbClr val="C00000"/>
              </a:buClr>
              <a:buSzPts val="1200"/>
              <a:buFont typeface="Arial"/>
              <a:buChar char=" "/>
              <a:defRPr sz="1200"/>
            </a:lvl5pPr>
            <a:lvl6pPr marL="2743200" lvl="5" indent="-304800" algn="l">
              <a:lnSpc>
                <a:spcPct val="90000"/>
              </a:lnSpc>
              <a:spcBef>
                <a:spcPts val="400"/>
              </a:spcBef>
              <a:spcAft>
                <a:spcPts val="0"/>
              </a:spcAft>
              <a:buSzPts val="1200"/>
              <a:buChar char="◦"/>
              <a:defRPr sz="1200"/>
            </a:lvl6pPr>
            <a:lvl7pPr marL="3200400" lvl="6" indent="-304800" algn="l">
              <a:lnSpc>
                <a:spcPct val="90000"/>
              </a:lnSpc>
              <a:spcBef>
                <a:spcPts val="400"/>
              </a:spcBef>
              <a:spcAft>
                <a:spcPts val="0"/>
              </a:spcAft>
              <a:buSzPts val="1200"/>
              <a:buChar char="◦"/>
              <a:defRPr sz="1200"/>
            </a:lvl7pPr>
            <a:lvl8pPr marL="3657600" lvl="7" indent="-304800" algn="l">
              <a:lnSpc>
                <a:spcPct val="90000"/>
              </a:lnSpc>
              <a:spcBef>
                <a:spcPts val="400"/>
              </a:spcBef>
              <a:spcAft>
                <a:spcPts val="0"/>
              </a:spcAft>
              <a:buSzPts val="1200"/>
              <a:buChar char="◦"/>
              <a:defRPr sz="1200"/>
            </a:lvl8pPr>
            <a:lvl9pPr marL="4114800" lvl="8" indent="-304800" algn="l">
              <a:lnSpc>
                <a:spcPct val="90000"/>
              </a:lnSpc>
              <a:spcBef>
                <a:spcPts val="400"/>
              </a:spcBef>
              <a:spcAft>
                <a:spcPts val="400"/>
              </a:spcAft>
              <a:buSzPts val="1200"/>
              <a:buChar char="◦"/>
              <a:defRPr sz="1200"/>
            </a:lvl9pPr>
          </a:lstStyle>
          <a:p>
            <a:endParaRPr/>
          </a:p>
        </p:txBody>
      </p:sp>
      <p:sp>
        <p:nvSpPr>
          <p:cNvPr id="174" name="Google Shape;174;p47"/>
          <p:cNvSpPr txBox="1">
            <a:spLocks noGrp="1"/>
          </p:cNvSpPr>
          <p:nvPr>
            <p:ph type="body" idx="2"/>
          </p:nvPr>
        </p:nvSpPr>
        <p:spPr>
          <a:xfrm>
            <a:off x="6035596" y="1998134"/>
            <a:ext cx="4682264" cy="376732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Clr>
                <a:srgbClr val="C00000"/>
              </a:buClr>
              <a:buSzPts val="1800"/>
              <a:buFont typeface="Arial"/>
              <a:buChar char="»"/>
              <a:defRPr sz="1800"/>
            </a:lvl1pPr>
            <a:lvl2pPr marL="914400" lvl="1" indent="-323850" algn="l">
              <a:lnSpc>
                <a:spcPct val="90000"/>
              </a:lnSpc>
              <a:spcBef>
                <a:spcPts val="200"/>
              </a:spcBef>
              <a:spcAft>
                <a:spcPts val="0"/>
              </a:spcAft>
              <a:buClr>
                <a:srgbClr val="C00000"/>
              </a:buClr>
              <a:buSzPts val="1500"/>
              <a:buFont typeface="Arial"/>
              <a:buChar char=" "/>
              <a:defRPr sz="1500"/>
            </a:lvl2pPr>
            <a:lvl3pPr marL="1371600" lvl="2" indent="-314325" algn="l">
              <a:lnSpc>
                <a:spcPct val="90000"/>
              </a:lnSpc>
              <a:spcBef>
                <a:spcPts val="400"/>
              </a:spcBef>
              <a:spcAft>
                <a:spcPts val="0"/>
              </a:spcAft>
              <a:buClr>
                <a:srgbClr val="C00000"/>
              </a:buClr>
              <a:buSzPts val="1350"/>
              <a:buFont typeface="Arial"/>
              <a:buChar char=" "/>
              <a:defRPr sz="1350"/>
            </a:lvl3pPr>
            <a:lvl4pPr marL="1828800" lvl="3" indent="-304800" algn="l">
              <a:lnSpc>
                <a:spcPct val="90000"/>
              </a:lnSpc>
              <a:spcBef>
                <a:spcPts val="400"/>
              </a:spcBef>
              <a:spcAft>
                <a:spcPts val="0"/>
              </a:spcAft>
              <a:buClr>
                <a:srgbClr val="C00000"/>
              </a:buClr>
              <a:buSzPts val="1200"/>
              <a:buFont typeface="Arial"/>
              <a:buChar char=" "/>
              <a:defRPr sz="1200"/>
            </a:lvl4pPr>
            <a:lvl5pPr marL="2286000" lvl="4" indent="-304800" algn="l">
              <a:lnSpc>
                <a:spcPct val="90000"/>
              </a:lnSpc>
              <a:spcBef>
                <a:spcPts val="400"/>
              </a:spcBef>
              <a:spcAft>
                <a:spcPts val="0"/>
              </a:spcAft>
              <a:buClr>
                <a:srgbClr val="C00000"/>
              </a:buClr>
              <a:buSzPts val="1200"/>
              <a:buFont typeface="Arial"/>
              <a:buChar char=" "/>
              <a:defRPr sz="1200"/>
            </a:lvl5pPr>
            <a:lvl6pPr marL="2743200" lvl="5" indent="-304800" algn="l">
              <a:lnSpc>
                <a:spcPct val="90000"/>
              </a:lnSpc>
              <a:spcBef>
                <a:spcPts val="400"/>
              </a:spcBef>
              <a:spcAft>
                <a:spcPts val="0"/>
              </a:spcAft>
              <a:buSzPts val="1200"/>
              <a:buChar char="◦"/>
              <a:defRPr sz="1200"/>
            </a:lvl6pPr>
            <a:lvl7pPr marL="3200400" lvl="6" indent="-304800" algn="l">
              <a:lnSpc>
                <a:spcPct val="90000"/>
              </a:lnSpc>
              <a:spcBef>
                <a:spcPts val="400"/>
              </a:spcBef>
              <a:spcAft>
                <a:spcPts val="0"/>
              </a:spcAft>
              <a:buSzPts val="1200"/>
              <a:buChar char="◦"/>
              <a:defRPr sz="1200"/>
            </a:lvl7pPr>
            <a:lvl8pPr marL="3657600" lvl="7" indent="-304800" algn="l">
              <a:lnSpc>
                <a:spcPct val="90000"/>
              </a:lnSpc>
              <a:spcBef>
                <a:spcPts val="400"/>
              </a:spcBef>
              <a:spcAft>
                <a:spcPts val="0"/>
              </a:spcAft>
              <a:buSzPts val="1200"/>
              <a:buChar char="◦"/>
              <a:defRPr sz="1200"/>
            </a:lvl8pPr>
            <a:lvl9pPr marL="4114800" lvl="8" indent="-304800" algn="l">
              <a:lnSpc>
                <a:spcPct val="90000"/>
              </a:lnSpc>
              <a:spcBef>
                <a:spcPts val="400"/>
              </a:spcBef>
              <a:spcAft>
                <a:spcPts val="400"/>
              </a:spcAft>
              <a:buSzPts val="1200"/>
              <a:buChar char="◦"/>
              <a:defRPr sz="1200"/>
            </a:lvl9pPr>
          </a:lstStyle>
          <a:p>
            <a:endParaRPr/>
          </a:p>
        </p:txBody>
      </p:sp>
      <p:sp>
        <p:nvSpPr>
          <p:cNvPr id="175" name="Google Shape;175;p4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76" name="Google Shape;176;p47"/>
          <p:cNvSpPr txBox="1">
            <a:spLocks noGrp="1"/>
          </p:cNvSpPr>
          <p:nvPr>
            <p:ph type="body" idx="3"/>
          </p:nvPr>
        </p:nvSpPr>
        <p:spPr>
          <a:xfrm>
            <a:off x="5976011" y="6509539"/>
            <a:ext cx="2171244" cy="305415"/>
          </a:xfrm>
          <a:prstGeom prst="rect">
            <a:avLst/>
          </a:prstGeom>
          <a:noFill/>
          <a:ln>
            <a:noFill/>
          </a:ln>
        </p:spPr>
        <p:txBody>
          <a:bodyPr spcFirstLastPara="1" wrap="square" lIns="0" tIns="45700" rIns="0" bIns="45700" anchor="t" anchorCtr="0">
            <a:noAutofit/>
          </a:bodyPr>
          <a:lstStyle>
            <a:lvl1pPr marL="457200" lvl="0" indent="-228600" algn="l">
              <a:lnSpc>
                <a:spcPct val="90000"/>
              </a:lnSpc>
              <a:spcBef>
                <a:spcPts val="0"/>
              </a:spcBef>
              <a:spcAft>
                <a:spcPts val="0"/>
              </a:spcAft>
              <a:buSzPts val="825"/>
              <a:buNone/>
              <a:defRPr sz="825" b="0" i="0">
                <a:solidFill>
                  <a:srgbClr val="888888"/>
                </a:solidFill>
                <a:latin typeface="Arial"/>
                <a:ea typeface="Arial"/>
                <a:cs typeface="Arial"/>
                <a:sym typeface="Arial"/>
              </a:defRPr>
            </a:lvl1pPr>
            <a:lvl2pPr marL="914400" lvl="1" indent="-228600" algn="l">
              <a:lnSpc>
                <a:spcPct val="90000"/>
              </a:lnSpc>
              <a:spcBef>
                <a:spcPts val="200"/>
              </a:spcBef>
              <a:spcAft>
                <a:spcPts val="0"/>
              </a:spcAft>
              <a:buSzPts val="1050"/>
              <a:buNone/>
              <a:defRPr sz="1050"/>
            </a:lvl2pPr>
            <a:lvl3pPr marL="1371600" lvl="2" indent="-228600" algn="l">
              <a:lnSpc>
                <a:spcPct val="90000"/>
              </a:lnSpc>
              <a:spcBef>
                <a:spcPts val="400"/>
              </a:spcBef>
              <a:spcAft>
                <a:spcPts val="0"/>
              </a:spcAft>
              <a:buSzPts val="1050"/>
              <a:buNone/>
              <a:defRPr sz="1050"/>
            </a:lvl3pPr>
            <a:lvl4pPr marL="1828800" lvl="3" indent="-228600" algn="l">
              <a:lnSpc>
                <a:spcPct val="90000"/>
              </a:lnSpc>
              <a:spcBef>
                <a:spcPts val="400"/>
              </a:spcBef>
              <a:spcAft>
                <a:spcPts val="0"/>
              </a:spcAft>
              <a:buSzPts val="1050"/>
              <a:buNone/>
              <a:defRPr sz="1050"/>
            </a:lvl4pPr>
            <a:lvl5pPr marL="2286000" lvl="4" indent="-228600" algn="l">
              <a:lnSpc>
                <a:spcPct val="90000"/>
              </a:lnSpc>
              <a:spcBef>
                <a:spcPts val="400"/>
              </a:spcBef>
              <a:spcAft>
                <a:spcPts val="0"/>
              </a:spcAft>
              <a:buSzPts val="1050"/>
              <a:buNone/>
              <a:defRPr sz="1050"/>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77" name="Google Shape;177;p47"/>
          <p:cNvSpPr txBox="1">
            <a:spLocks noGrp="1"/>
          </p:cNvSpPr>
          <p:nvPr>
            <p:ph type="dt" idx="10"/>
          </p:nvPr>
        </p:nvSpPr>
        <p:spPr>
          <a:xfrm>
            <a:off x="2910650" y="6511629"/>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4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_Normal con fuente ">
  <p:cSld name="2_Normal con fuente ">
    <p:bg>
      <p:bgPr>
        <a:solidFill>
          <a:schemeClr val="lt1"/>
        </a:solidFill>
        <a:effectLst/>
      </p:bgPr>
    </p:bg>
    <p:spTree>
      <p:nvGrpSpPr>
        <p:cNvPr id="1" name="Shape 179"/>
        <p:cNvGrpSpPr/>
        <p:nvPr/>
      </p:nvGrpSpPr>
      <p:grpSpPr>
        <a:xfrm>
          <a:off x="0" y="0"/>
          <a:ext cx="0" cy="0"/>
          <a:chOff x="0" y="0"/>
          <a:chExt cx="0" cy="0"/>
        </a:xfrm>
      </p:grpSpPr>
      <p:sp>
        <p:nvSpPr>
          <p:cNvPr id="180" name="Google Shape;180;p160"/>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p16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182" name="Google Shape;182;p160"/>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183" name="Google Shape;183;p160"/>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184" name="Google Shape;184;p160"/>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185" name="Google Shape;185;p160"/>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6" name="Google Shape;186;p160"/>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7" name="Google Shape;187;p160"/>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188" name="Google Shape;188;p160"/>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Normal con fuente ">
  <p:cSld name="3_Normal con fuente ">
    <p:bg>
      <p:bgPr>
        <a:solidFill>
          <a:schemeClr val="lt1"/>
        </a:solidFill>
        <a:effectLst/>
      </p:bgPr>
    </p:bg>
    <p:spTree>
      <p:nvGrpSpPr>
        <p:cNvPr id="1" name="Shape 189"/>
        <p:cNvGrpSpPr/>
        <p:nvPr/>
      </p:nvGrpSpPr>
      <p:grpSpPr>
        <a:xfrm>
          <a:off x="0" y="0"/>
          <a:ext cx="0" cy="0"/>
          <a:chOff x="0" y="0"/>
          <a:chExt cx="0" cy="0"/>
        </a:xfrm>
      </p:grpSpPr>
      <p:sp>
        <p:nvSpPr>
          <p:cNvPr id="190" name="Google Shape;190;p16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1" name="Google Shape;191;p16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192" name="Google Shape;192;p161"/>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193" name="Google Shape;193;p161"/>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194" name="Google Shape;194;p161"/>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195" name="Google Shape;195;p161"/>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6" name="Google Shape;196;p161"/>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7" name="Google Shape;197;p161"/>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198" name="Google Shape;198;p161"/>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4_Normal con fuente ">
  <p:cSld name="4_Normal con fuente ">
    <p:bg>
      <p:bgPr>
        <a:solidFill>
          <a:schemeClr val="lt1"/>
        </a:solidFill>
        <a:effectLst/>
      </p:bgPr>
    </p:bg>
    <p:spTree>
      <p:nvGrpSpPr>
        <p:cNvPr id="1" name="Shape 199"/>
        <p:cNvGrpSpPr/>
        <p:nvPr/>
      </p:nvGrpSpPr>
      <p:grpSpPr>
        <a:xfrm>
          <a:off x="0" y="0"/>
          <a:ext cx="0" cy="0"/>
          <a:chOff x="0" y="0"/>
          <a:chExt cx="0" cy="0"/>
        </a:xfrm>
      </p:grpSpPr>
      <p:sp>
        <p:nvSpPr>
          <p:cNvPr id="200" name="Google Shape;200;p16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1" name="Google Shape;201;p16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202" name="Google Shape;202;p162"/>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03" name="Google Shape;203;p162"/>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04" name="Google Shape;204;p162"/>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05" name="Google Shape;205;p162"/>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162"/>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7" name="Google Shape;207;p162"/>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08" name="Google Shape;208;p162"/>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5_Normal con fuente ">
  <p:cSld name="5_Normal con fuente ">
    <p:bg>
      <p:bgPr>
        <a:solidFill>
          <a:schemeClr val="lt1"/>
        </a:solidFill>
        <a:effectLst/>
      </p:bgPr>
    </p:bg>
    <p:spTree>
      <p:nvGrpSpPr>
        <p:cNvPr id="1" name="Shape 209"/>
        <p:cNvGrpSpPr/>
        <p:nvPr/>
      </p:nvGrpSpPr>
      <p:grpSpPr>
        <a:xfrm>
          <a:off x="0" y="0"/>
          <a:ext cx="0" cy="0"/>
          <a:chOff x="0" y="0"/>
          <a:chExt cx="0" cy="0"/>
        </a:xfrm>
      </p:grpSpPr>
      <p:sp>
        <p:nvSpPr>
          <p:cNvPr id="210" name="Google Shape;210;p16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1" name="Google Shape;211;p16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212" name="Google Shape;212;p163"/>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13" name="Google Shape;213;p163"/>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14" name="Google Shape;214;p163"/>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15" name="Google Shape;215;p163"/>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6" name="Google Shape;216;p163"/>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7" name="Google Shape;217;p163"/>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18" name="Google Shape;218;p163"/>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6_Normal con fuente ">
  <p:cSld name="6_Normal con fuente ">
    <p:bg>
      <p:bgPr>
        <a:solidFill>
          <a:schemeClr val="lt1"/>
        </a:solidFill>
        <a:effectLst/>
      </p:bgPr>
    </p:bg>
    <p:spTree>
      <p:nvGrpSpPr>
        <p:cNvPr id="1" name="Shape 219"/>
        <p:cNvGrpSpPr/>
        <p:nvPr/>
      </p:nvGrpSpPr>
      <p:grpSpPr>
        <a:xfrm>
          <a:off x="0" y="0"/>
          <a:ext cx="0" cy="0"/>
          <a:chOff x="0" y="0"/>
          <a:chExt cx="0" cy="0"/>
        </a:xfrm>
      </p:grpSpPr>
      <p:sp>
        <p:nvSpPr>
          <p:cNvPr id="220" name="Google Shape;220;p164"/>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1" name="Google Shape;221;p16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222" name="Google Shape;222;p164"/>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23" name="Google Shape;223;p164"/>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24" name="Google Shape;224;p164"/>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25" name="Google Shape;225;p164"/>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6" name="Google Shape;226;p164"/>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7" name="Google Shape;227;p164"/>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28" name="Google Shape;228;p164"/>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7_Normal con fuente ">
  <p:cSld name="7_Normal con fuente ">
    <p:bg>
      <p:bgPr>
        <a:solidFill>
          <a:schemeClr val="lt1"/>
        </a:solidFill>
        <a:effectLst/>
      </p:bgPr>
    </p:bg>
    <p:spTree>
      <p:nvGrpSpPr>
        <p:cNvPr id="1" name="Shape 229"/>
        <p:cNvGrpSpPr/>
        <p:nvPr/>
      </p:nvGrpSpPr>
      <p:grpSpPr>
        <a:xfrm>
          <a:off x="0" y="0"/>
          <a:ext cx="0" cy="0"/>
          <a:chOff x="0" y="0"/>
          <a:chExt cx="0" cy="0"/>
        </a:xfrm>
      </p:grpSpPr>
      <p:sp>
        <p:nvSpPr>
          <p:cNvPr id="230" name="Google Shape;230;p16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1" name="Google Shape;231;p16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232" name="Google Shape;232;p165"/>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33" name="Google Shape;233;p165"/>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34" name="Google Shape;234;p165"/>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35" name="Google Shape;235;p165"/>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6" name="Google Shape;236;p165"/>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7" name="Google Shape;237;p165"/>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38" name="Google Shape;238;p165"/>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9_Normal con fuente ">
  <p:cSld name="9_Normal con fuente ">
    <p:bg>
      <p:bgPr>
        <a:solidFill>
          <a:schemeClr val="lt1"/>
        </a:solidFill>
        <a:effectLst/>
      </p:bgPr>
    </p:bg>
    <p:spTree>
      <p:nvGrpSpPr>
        <p:cNvPr id="1" name="Shape 239"/>
        <p:cNvGrpSpPr/>
        <p:nvPr/>
      </p:nvGrpSpPr>
      <p:grpSpPr>
        <a:xfrm>
          <a:off x="0" y="0"/>
          <a:ext cx="0" cy="0"/>
          <a:chOff x="0" y="0"/>
          <a:chExt cx="0" cy="0"/>
        </a:xfrm>
      </p:grpSpPr>
      <p:sp>
        <p:nvSpPr>
          <p:cNvPr id="240" name="Google Shape;240;p16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1" name="Google Shape;241;p16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242" name="Google Shape;242;p166"/>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43" name="Google Shape;243;p166"/>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44" name="Google Shape;244;p166"/>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45" name="Google Shape;245;p166"/>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6" name="Google Shape;246;p166"/>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7" name="Google Shape;247;p166"/>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48" name="Google Shape;248;p166"/>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0_Normal con fuente ">
  <p:cSld name="10_Normal con fuente ">
    <p:bg>
      <p:bgPr>
        <a:solidFill>
          <a:schemeClr val="lt1"/>
        </a:solidFill>
        <a:effectLst/>
      </p:bgPr>
    </p:bg>
    <p:spTree>
      <p:nvGrpSpPr>
        <p:cNvPr id="1" name="Shape 249"/>
        <p:cNvGrpSpPr/>
        <p:nvPr/>
      </p:nvGrpSpPr>
      <p:grpSpPr>
        <a:xfrm>
          <a:off x="0" y="0"/>
          <a:ext cx="0" cy="0"/>
          <a:chOff x="0" y="0"/>
          <a:chExt cx="0" cy="0"/>
        </a:xfrm>
      </p:grpSpPr>
      <p:sp>
        <p:nvSpPr>
          <p:cNvPr id="250" name="Google Shape;250;p167"/>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1" name="Google Shape;251;p16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252" name="Google Shape;252;p16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53" name="Google Shape;253;p167"/>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54" name="Google Shape;254;p167"/>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55" name="Google Shape;255;p167"/>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6" name="Google Shape;256;p16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7" name="Google Shape;257;p16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58" name="Google Shape;258;p167"/>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Encabezado de sección" type="secHead">
  <p:cSld name="SECTION_HEADER">
    <p:spTree>
      <p:nvGrpSpPr>
        <p:cNvPr id="1" name="Shape 31"/>
        <p:cNvGrpSpPr/>
        <p:nvPr/>
      </p:nvGrpSpPr>
      <p:grpSpPr>
        <a:xfrm>
          <a:off x="0" y="0"/>
          <a:ext cx="0" cy="0"/>
          <a:chOff x="0" y="0"/>
          <a:chExt cx="0" cy="0"/>
        </a:xfrm>
      </p:grpSpPr>
      <p:sp>
        <p:nvSpPr>
          <p:cNvPr id="32" name="Google Shape;32;p33"/>
          <p:cNvSpPr/>
          <p:nvPr/>
        </p:nvSpPr>
        <p:spPr>
          <a:xfrm>
            <a:off x="3188" y="6400800"/>
            <a:ext cx="122380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33"/>
          <p:cNvSpPr/>
          <p:nvPr/>
        </p:nvSpPr>
        <p:spPr>
          <a:xfrm>
            <a:off x="16" y="633431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33"/>
          <p:cNvSpPr txBox="1">
            <a:spLocks noGrp="1"/>
          </p:cNvSpPr>
          <p:nvPr>
            <p:ph type="title"/>
          </p:nvPr>
        </p:nvSpPr>
        <p:spPr>
          <a:xfrm>
            <a:off x="1101709" y="758952"/>
            <a:ext cx="10099001"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b="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3"/>
          <p:cNvSpPr txBox="1">
            <a:spLocks noGrp="1"/>
          </p:cNvSpPr>
          <p:nvPr>
            <p:ph type="body" idx="1"/>
          </p:nvPr>
        </p:nvSpPr>
        <p:spPr>
          <a:xfrm>
            <a:off x="1101709" y="4453128"/>
            <a:ext cx="10099001"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marL="914400" lvl="1" indent="-228600" algn="l">
              <a:lnSpc>
                <a:spcPct val="90000"/>
              </a:lnSpc>
              <a:spcBef>
                <a:spcPts val="200"/>
              </a:spcBef>
              <a:spcAft>
                <a:spcPts val="0"/>
              </a:spcAft>
              <a:buSzPts val="1800"/>
              <a:buNone/>
              <a:defRPr sz="1800">
                <a:solidFill>
                  <a:srgbClr val="888888"/>
                </a:solidFill>
              </a:defRPr>
            </a:lvl2pPr>
            <a:lvl3pPr marL="1371600" lvl="2" indent="-228600" algn="l">
              <a:lnSpc>
                <a:spcPct val="90000"/>
              </a:lnSpc>
              <a:spcBef>
                <a:spcPts val="400"/>
              </a:spcBef>
              <a:spcAft>
                <a:spcPts val="0"/>
              </a:spcAft>
              <a:buSzPts val="1600"/>
              <a:buNone/>
              <a:defRPr sz="1600">
                <a:solidFill>
                  <a:srgbClr val="888888"/>
                </a:solidFill>
              </a:defRPr>
            </a:lvl3pPr>
            <a:lvl4pPr marL="1828800" lvl="3" indent="-228600" algn="l">
              <a:lnSpc>
                <a:spcPct val="90000"/>
              </a:lnSpc>
              <a:spcBef>
                <a:spcPts val="400"/>
              </a:spcBef>
              <a:spcAft>
                <a:spcPts val="0"/>
              </a:spcAft>
              <a:buSzPts val="1400"/>
              <a:buNone/>
              <a:defRPr sz="1400">
                <a:solidFill>
                  <a:srgbClr val="888888"/>
                </a:solidFill>
              </a:defRPr>
            </a:lvl4pPr>
            <a:lvl5pPr marL="2286000" lvl="4" indent="-228600" algn="l">
              <a:lnSpc>
                <a:spcPct val="90000"/>
              </a:lnSpc>
              <a:spcBef>
                <a:spcPts val="400"/>
              </a:spcBef>
              <a:spcAft>
                <a:spcPts val="0"/>
              </a:spcAft>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endParaRPr/>
          </a:p>
        </p:txBody>
      </p:sp>
      <p:sp>
        <p:nvSpPr>
          <p:cNvPr id="36" name="Google Shape;36;p33"/>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33"/>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cxnSp>
        <p:nvCxnSpPr>
          <p:cNvPr id="39" name="Google Shape;39;p33"/>
          <p:cNvCxnSpPr/>
          <p:nvPr/>
        </p:nvCxnSpPr>
        <p:spPr>
          <a:xfrm>
            <a:off x="1212532" y="4343400"/>
            <a:ext cx="9915383"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1_Normal con fuente ">
  <p:cSld name="11_Normal con fuente ">
    <p:bg>
      <p:bgPr>
        <a:solidFill>
          <a:schemeClr val="lt1"/>
        </a:solidFill>
        <a:effectLst/>
      </p:bgPr>
    </p:bg>
    <p:spTree>
      <p:nvGrpSpPr>
        <p:cNvPr id="1" name="Shape 259"/>
        <p:cNvGrpSpPr/>
        <p:nvPr/>
      </p:nvGrpSpPr>
      <p:grpSpPr>
        <a:xfrm>
          <a:off x="0" y="0"/>
          <a:ext cx="0" cy="0"/>
          <a:chOff x="0" y="0"/>
          <a:chExt cx="0" cy="0"/>
        </a:xfrm>
      </p:grpSpPr>
      <p:sp>
        <p:nvSpPr>
          <p:cNvPr id="260" name="Google Shape;260;p168"/>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1" name="Google Shape;261;p16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262" name="Google Shape;262;p168"/>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63" name="Google Shape;263;p168"/>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64" name="Google Shape;264;p168"/>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65" name="Google Shape;265;p168"/>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6" name="Google Shape;266;p168"/>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7" name="Google Shape;267;p168"/>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68" name="Google Shape;268;p168"/>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5_Normal con fuente ">
  <p:cSld name="15_Normal con fuente ">
    <p:bg>
      <p:bgPr>
        <a:solidFill>
          <a:schemeClr val="lt1"/>
        </a:solidFill>
        <a:effectLst/>
      </p:bgPr>
    </p:bg>
    <p:spTree>
      <p:nvGrpSpPr>
        <p:cNvPr id="1" name="Shape 269"/>
        <p:cNvGrpSpPr/>
        <p:nvPr/>
      </p:nvGrpSpPr>
      <p:grpSpPr>
        <a:xfrm>
          <a:off x="0" y="0"/>
          <a:ext cx="0" cy="0"/>
          <a:chOff x="0" y="0"/>
          <a:chExt cx="0" cy="0"/>
        </a:xfrm>
      </p:grpSpPr>
      <p:sp>
        <p:nvSpPr>
          <p:cNvPr id="270" name="Google Shape;270;p16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1" name="Google Shape;271;p16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SzPts val="1000"/>
              <a:buNone/>
              <a:defRPr/>
            </a:lvl1pPr>
            <a:lvl2pPr marL="0" marR="0" lvl="1" indent="0" algn="r">
              <a:lnSpc>
                <a:spcPct val="100000"/>
              </a:lnSpc>
              <a:spcBef>
                <a:spcPts val="0"/>
              </a:spcBef>
              <a:spcAft>
                <a:spcPts val="0"/>
              </a:spcAft>
              <a:buSzPts val="1000"/>
              <a:buNone/>
              <a:defRPr/>
            </a:lvl2pPr>
            <a:lvl3pPr marL="0" marR="0" lvl="2" indent="0" algn="r">
              <a:lnSpc>
                <a:spcPct val="100000"/>
              </a:lnSpc>
              <a:spcBef>
                <a:spcPts val="0"/>
              </a:spcBef>
              <a:spcAft>
                <a:spcPts val="0"/>
              </a:spcAft>
              <a:buSzPts val="1000"/>
              <a:buNone/>
              <a:defRPr/>
            </a:lvl3pPr>
            <a:lvl4pPr marL="0" marR="0" lvl="3" indent="0" algn="r">
              <a:lnSpc>
                <a:spcPct val="100000"/>
              </a:lnSpc>
              <a:spcBef>
                <a:spcPts val="0"/>
              </a:spcBef>
              <a:spcAft>
                <a:spcPts val="0"/>
              </a:spcAft>
              <a:buSzPts val="1000"/>
              <a:buNone/>
              <a:defRPr/>
            </a:lvl4pPr>
            <a:lvl5pPr marL="0" marR="0" lvl="4" indent="0" algn="r">
              <a:lnSpc>
                <a:spcPct val="100000"/>
              </a:lnSpc>
              <a:spcBef>
                <a:spcPts val="0"/>
              </a:spcBef>
              <a:spcAft>
                <a:spcPts val="0"/>
              </a:spcAft>
              <a:buSzPts val="1000"/>
              <a:buNone/>
              <a:defRPr/>
            </a:lvl5pPr>
            <a:lvl6pPr marL="0" marR="0" lvl="5" indent="0" algn="r">
              <a:lnSpc>
                <a:spcPct val="100000"/>
              </a:lnSpc>
              <a:spcBef>
                <a:spcPts val="0"/>
              </a:spcBef>
              <a:spcAft>
                <a:spcPts val="0"/>
              </a:spcAft>
              <a:buSzPts val="1000"/>
              <a:buNone/>
              <a:defRPr/>
            </a:lvl6pPr>
            <a:lvl7pPr marL="0" marR="0" lvl="6" indent="0" algn="r">
              <a:lnSpc>
                <a:spcPct val="100000"/>
              </a:lnSpc>
              <a:spcBef>
                <a:spcPts val="0"/>
              </a:spcBef>
              <a:spcAft>
                <a:spcPts val="0"/>
              </a:spcAft>
              <a:buSzPts val="1000"/>
              <a:buNone/>
              <a:defRPr/>
            </a:lvl7pPr>
            <a:lvl8pPr marL="0" marR="0" lvl="7" indent="0" algn="r">
              <a:lnSpc>
                <a:spcPct val="100000"/>
              </a:lnSpc>
              <a:spcBef>
                <a:spcPts val="0"/>
              </a:spcBef>
              <a:spcAft>
                <a:spcPts val="0"/>
              </a:spcAft>
              <a:buSzPts val="1000"/>
              <a:buNone/>
              <a:defRPr/>
            </a:lvl8pPr>
            <a:lvl9pPr marL="0" marR="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s-ES"/>
              <a:t>‹Nº›</a:t>
            </a:fld>
            <a:endParaRPr/>
          </a:p>
        </p:txBody>
      </p:sp>
      <p:sp>
        <p:nvSpPr>
          <p:cNvPr id="272" name="Google Shape;272;p169"/>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73" name="Google Shape;273;p169"/>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74" name="Google Shape;274;p169"/>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75" name="Google Shape;275;p169"/>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6" name="Google Shape;276;p169"/>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7" name="Google Shape;277;p169"/>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78" name="Google Shape;278;p169"/>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40"/>
        <p:cNvGrpSpPr/>
        <p:nvPr/>
      </p:nvGrpSpPr>
      <p:grpSpPr>
        <a:xfrm>
          <a:off x="0" y="0"/>
          <a:ext cx="0" cy="0"/>
          <a:chOff x="0" y="0"/>
          <a:chExt cx="0" cy="0"/>
        </a:xfrm>
      </p:grpSpPr>
      <p:sp>
        <p:nvSpPr>
          <p:cNvPr id="41" name="Google Shape;41;p35"/>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5"/>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35"/>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5"/>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Normal con fuente ">
  <p:cSld name="1_Normal con fuente ">
    <p:spTree>
      <p:nvGrpSpPr>
        <p:cNvPr id="1" name="Shape 45"/>
        <p:cNvGrpSpPr/>
        <p:nvPr/>
      </p:nvGrpSpPr>
      <p:grpSpPr>
        <a:xfrm>
          <a:off x="0" y="0"/>
          <a:ext cx="0" cy="0"/>
          <a:chOff x="0" y="0"/>
          <a:chExt cx="0" cy="0"/>
        </a:xfrm>
      </p:grpSpPr>
      <p:sp>
        <p:nvSpPr>
          <p:cNvPr id="46" name="Google Shape;46;p36"/>
          <p:cNvSpPr txBox="1">
            <a:spLocks noGrp="1"/>
          </p:cNvSpPr>
          <p:nvPr>
            <p:ph type="title"/>
          </p:nvPr>
        </p:nvSpPr>
        <p:spPr>
          <a:xfrm>
            <a:off x="625910"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000"/>
              <a:buFont typeface="Calibri"/>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6"/>
          <p:cNvSpPr txBox="1">
            <a:spLocks noGrp="1"/>
          </p:cNvSpPr>
          <p:nvPr>
            <p:ph type="sldNum" idx="12"/>
          </p:nvPr>
        </p:nvSpPr>
        <p:spPr>
          <a:xfrm>
            <a:off x="9286734" y="2852613"/>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48" name="Google Shape;48;p36"/>
          <p:cNvSpPr txBox="1">
            <a:spLocks noGrp="1"/>
          </p:cNvSpPr>
          <p:nvPr>
            <p:ph type="body" idx="1"/>
          </p:nvPr>
        </p:nvSpPr>
        <p:spPr>
          <a:xfrm>
            <a:off x="5976011" y="6509537"/>
            <a:ext cx="2171244" cy="305415"/>
          </a:xfrm>
          <a:prstGeom prst="rect">
            <a:avLst/>
          </a:prstGeom>
          <a:noFill/>
          <a:ln>
            <a:noFill/>
          </a:ln>
        </p:spPr>
        <p:txBody>
          <a:bodyPr spcFirstLastPara="1" wrap="square" lIns="0" tIns="45700" rIns="0" bIns="45700" anchor="t" anchorCtr="0">
            <a:noAutofit/>
          </a:bodyPr>
          <a:lstStyle>
            <a:lvl1pPr marL="457200" lvl="0" indent="-228600" algn="l">
              <a:lnSpc>
                <a:spcPct val="90000"/>
              </a:lnSpc>
              <a:spcBef>
                <a:spcPts val="0"/>
              </a:spcBef>
              <a:spcAft>
                <a:spcPts val="0"/>
              </a:spcAft>
              <a:buSzPts val="825"/>
              <a:buNone/>
              <a:defRPr sz="825" b="0" i="0">
                <a:solidFill>
                  <a:srgbClr val="C00000"/>
                </a:solidFill>
                <a:latin typeface="Calibri"/>
                <a:ea typeface="Calibri"/>
                <a:cs typeface="Calibri"/>
                <a:sym typeface="Calibri"/>
              </a:defRPr>
            </a:lvl1pPr>
            <a:lvl2pPr marL="914400" lvl="1" indent="-228600" algn="l">
              <a:lnSpc>
                <a:spcPct val="90000"/>
              </a:lnSpc>
              <a:spcBef>
                <a:spcPts val="200"/>
              </a:spcBef>
              <a:spcAft>
                <a:spcPts val="0"/>
              </a:spcAft>
              <a:buSzPts val="1050"/>
              <a:buNone/>
              <a:defRPr sz="1050"/>
            </a:lvl2pPr>
            <a:lvl3pPr marL="1371600" lvl="2" indent="-228600" algn="l">
              <a:lnSpc>
                <a:spcPct val="90000"/>
              </a:lnSpc>
              <a:spcBef>
                <a:spcPts val="400"/>
              </a:spcBef>
              <a:spcAft>
                <a:spcPts val="0"/>
              </a:spcAft>
              <a:buSzPts val="1050"/>
              <a:buNone/>
              <a:defRPr sz="1050"/>
            </a:lvl3pPr>
            <a:lvl4pPr marL="1828800" lvl="3" indent="-228600" algn="l">
              <a:lnSpc>
                <a:spcPct val="90000"/>
              </a:lnSpc>
              <a:spcBef>
                <a:spcPts val="400"/>
              </a:spcBef>
              <a:spcAft>
                <a:spcPts val="0"/>
              </a:spcAft>
              <a:buSzPts val="1050"/>
              <a:buNone/>
              <a:defRPr sz="1050"/>
            </a:lvl4pPr>
            <a:lvl5pPr marL="2286000" lvl="4" indent="-228600" algn="l">
              <a:lnSpc>
                <a:spcPct val="90000"/>
              </a:lnSpc>
              <a:spcBef>
                <a:spcPts val="400"/>
              </a:spcBef>
              <a:spcAft>
                <a:spcPts val="0"/>
              </a:spcAft>
              <a:buSzPts val="1050"/>
              <a:buNone/>
              <a:defRPr sz="1050"/>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9" name="Google Shape;49;p36"/>
          <p:cNvSpPr txBox="1">
            <a:spLocks noGrp="1"/>
          </p:cNvSpPr>
          <p:nvPr>
            <p:ph type="body" idx="2"/>
          </p:nvPr>
        </p:nvSpPr>
        <p:spPr>
          <a:xfrm>
            <a:off x="625908" y="1902578"/>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0" name="Google Shape;50;p36"/>
          <p:cNvSpPr txBox="1">
            <a:spLocks noGrp="1"/>
          </p:cNvSpPr>
          <p:nvPr>
            <p:ph type="dt" idx="10"/>
          </p:nvPr>
        </p:nvSpPr>
        <p:spPr>
          <a:xfrm>
            <a:off x="2577973" y="6543222"/>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C00000"/>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6"/>
          <p:cNvSpPr txBox="1">
            <a:spLocks noGrp="1"/>
          </p:cNvSpPr>
          <p:nvPr>
            <p:ph type="ftr" idx="11"/>
          </p:nvPr>
        </p:nvSpPr>
        <p:spPr>
          <a:xfrm>
            <a:off x="169663"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C00000"/>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6"/>
          <p:cNvSpPr txBox="1"/>
          <p:nvPr/>
        </p:nvSpPr>
        <p:spPr>
          <a:xfrm>
            <a:off x="5197208" y="6484428"/>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C00000"/>
                </a:solidFill>
                <a:latin typeface="Calibri"/>
                <a:ea typeface="Calibri"/>
                <a:cs typeface="Calibri"/>
                <a:sym typeface="Calibri"/>
              </a:rPr>
              <a:t>Fuente:</a:t>
            </a:r>
            <a:endParaRPr sz="825" b="0" i="0" u="none" strike="noStrike" cap="none">
              <a:solidFill>
                <a:srgbClr val="C00000"/>
              </a:solidFill>
              <a:latin typeface="Calibri"/>
              <a:ea typeface="Calibri"/>
              <a:cs typeface="Calibri"/>
              <a:sym typeface="Calibri"/>
            </a:endParaRPr>
          </a:p>
        </p:txBody>
      </p:sp>
      <p:cxnSp>
        <p:nvCxnSpPr>
          <p:cNvPr id="53" name="Google Shape;53;p36"/>
          <p:cNvCxnSpPr/>
          <p:nvPr/>
        </p:nvCxnSpPr>
        <p:spPr>
          <a:xfrm>
            <a:off x="625909" y="1772816"/>
            <a:ext cx="10816259" cy="0"/>
          </a:xfrm>
          <a:prstGeom prst="straightConnector1">
            <a:avLst/>
          </a:prstGeom>
          <a:noFill/>
          <a:ln w="12700" cap="flat" cmpd="sng">
            <a:solidFill>
              <a:schemeClr val="accent1"/>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Diapositiva de título" type="title">
  <p:cSld name="TITLE">
    <p:spTree>
      <p:nvGrpSpPr>
        <p:cNvPr id="1" name="Shape 54"/>
        <p:cNvGrpSpPr/>
        <p:nvPr/>
      </p:nvGrpSpPr>
      <p:grpSpPr>
        <a:xfrm>
          <a:off x="0" y="0"/>
          <a:ext cx="0" cy="0"/>
          <a:chOff x="0" y="0"/>
          <a:chExt cx="0" cy="0"/>
        </a:xfrm>
      </p:grpSpPr>
      <p:sp>
        <p:nvSpPr>
          <p:cNvPr id="55" name="Google Shape;55;p38"/>
          <p:cNvSpPr/>
          <p:nvPr/>
        </p:nvSpPr>
        <p:spPr>
          <a:xfrm>
            <a:off x="3188" y="6400800"/>
            <a:ext cx="122380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38"/>
          <p:cNvSpPr/>
          <p:nvPr/>
        </p:nvSpPr>
        <p:spPr>
          <a:xfrm>
            <a:off x="16" y="633431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38"/>
          <p:cNvSpPr txBox="1">
            <a:spLocks noGrp="1"/>
          </p:cNvSpPr>
          <p:nvPr>
            <p:ph type="ctrTitle"/>
          </p:nvPr>
        </p:nvSpPr>
        <p:spPr>
          <a:xfrm>
            <a:off x="1101709" y="758952"/>
            <a:ext cx="10099001"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38"/>
          <p:cNvSpPr txBox="1">
            <a:spLocks noGrp="1"/>
          </p:cNvSpPr>
          <p:nvPr>
            <p:ph type="subTitle" idx="1"/>
          </p:nvPr>
        </p:nvSpPr>
        <p:spPr>
          <a:xfrm>
            <a:off x="1104491" y="4455621"/>
            <a:ext cx="10099001"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59" name="Google Shape;59;p38"/>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8"/>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38"/>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cxnSp>
        <p:nvCxnSpPr>
          <p:cNvPr id="62" name="Google Shape;62;p38"/>
          <p:cNvCxnSpPr/>
          <p:nvPr/>
        </p:nvCxnSpPr>
        <p:spPr>
          <a:xfrm>
            <a:off x="1212532" y="4343400"/>
            <a:ext cx="9915383"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Normal con fuente ">
  <p:cSld name="Normal con fuente ">
    <p:spTree>
      <p:nvGrpSpPr>
        <p:cNvPr id="1" name="Shape 63"/>
        <p:cNvGrpSpPr/>
        <p:nvPr/>
      </p:nvGrpSpPr>
      <p:grpSpPr>
        <a:xfrm>
          <a:off x="0" y="0"/>
          <a:ext cx="0" cy="0"/>
          <a:chOff x="0" y="0"/>
          <a:chExt cx="0" cy="0"/>
        </a:xfrm>
      </p:grpSpPr>
      <p:sp>
        <p:nvSpPr>
          <p:cNvPr id="64" name="Google Shape;64;p37"/>
          <p:cNvSpPr txBox="1">
            <a:spLocks noGrp="1"/>
          </p:cNvSpPr>
          <p:nvPr>
            <p:ph type="title"/>
          </p:nvPr>
        </p:nvSpPr>
        <p:spPr>
          <a:xfrm>
            <a:off x="647998" y="11663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000"/>
              <a:buFont typeface="Calibri"/>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3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66" name="Google Shape;66;p3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Calibri"/>
                <a:ea typeface="Calibri"/>
                <a:cs typeface="Calibri"/>
                <a:sym typeface="Calibri"/>
              </a:rPr>
              <a:t>Fuente:</a:t>
            </a:r>
            <a:endParaRPr sz="825" b="0" i="0" u="none" strike="noStrike" cap="none">
              <a:solidFill>
                <a:schemeClr val="lt2"/>
              </a:solidFill>
              <a:latin typeface="Calibri"/>
              <a:ea typeface="Calibri"/>
              <a:cs typeface="Calibri"/>
              <a:sym typeface="Calibri"/>
            </a:endParaRPr>
          </a:p>
        </p:txBody>
      </p:sp>
      <p:sp>
        <p:nvSpPr>
          <p:cNvPr id="67" name="Google Shape;67;p37"/>
          <p:cNvSpPr txBox="1">
            <a:spLocks noGrp="1"/>
          </p:cNvSpPr>
          <p:nvPr>
            <p:ph type="body" idx="1"/>
          </p:nvPr>
        </p:nvSpPr>
        <p:spPr>
          <a:xfrm>
            <a:off x="792014" y="2924944"/>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68" name="Google Shape;68;p37"/>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50">
                <a:solidFill>
                  <a:srgbClr val="BFBFB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3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Calibri"/>
                <a:ea typeface="Calibri"/>
                <a:cs typeface="Calibri"/>
                <a:sym typeface="Calibri"/>
              </a:rPr>
              <a:t>Fuente:</a:t>
            </a:r>
            <a:endParaRPr sz="825" b="0" i="0" u="none" strike="noStrike" cap="none">
              <a:solidFill>
                <a:schemeClr val="lt2"/>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Normal con fuente ">
  <p:cSld name="8_Normal con fuente ">
    <p:bg>
      <p:bgPr>
        <a:solidFill>
          <a:schemeClr val="lt1"/>
        </a:solidFill>
        <a:effectLst/>
      </p:bgPr>
    </p:bg>
    <p:spTree>
      <p:nvGrpSpPr>
        <p:cNvPr id="1" name="Shape 71"/>
        <p:cNvGrpSpPr/>
        <p:nvPr/>
      </p:nvGrpSpPr>
      <p:grpSpPr>
        <a:xfrm>
          <a:off x="0" y="0"/>
          <a:ext cx="0" cy="0"/>
          <a:chOff x="0" y="0"/>
          <a:chExt cx="0" cy="0"/>
        </a:xfrm>
      </p:grpSpPr>
      <p:sp>
        <p:nvSpPr>
          <p:cNvPr id="72" name="Google Shape;72;p15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SzPts val="36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5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74" name="Google Shape;74;p155"/>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75" name="Google Shape;75;p15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Clr>
                <a:srgbClr val="C00000"/>
              </a:buClr>
              <a:buSzPts val="1800"/>
              <a:buFont typeface="Arial"/>
              <a:buChar char="»"/>
              <a:defRPr/>
            </a:lvl1pPr>
            <a:lvl2pPr marL="914400" lvl="1" indent="-342900" algn="l">
              <a:lnSpc>
                <a:spcPct val="85000"/>
              </a:lnSpc>
              <a:spcBef>
                <a:spcPts val="450"/>
              </a:spcBef>
              <a:spcAft>
                <a:spcPts val="0"/>
              </a:spcAft>
              <a:buSzPts val="1800"/>
              <a:buChar char=" "/>
              <a:defRPr/>
            </a:lvl2pPr>
            <a:lvl3pPr marL="1371600" lvl="2" indent="-323850" algn="l">
              <a:lnSpc>
                <a:spcPct val="85000"/>
              </a:lnSpc>
              <a:spcBef>
                <a:spcPts val="450"/>
              </a:spcBef>
              <a:spcAft>
                <a:spcPts val="0"/>
              </a:spcAft>
              <a:buSzPts val="1500"/>
              <a:buChar char=" "/>
              <a:defRPr/>
            </a:lvl3pPr>
            <a:lvl4pPr marL="1828800" lvl="3" indent="-314325" algn="l">
              <a:lnSpc>
                <a:spcPct val="85000"/>
              </a:lnSpc>
              <a:spcBef>
                <a:spcPts val="450"/>
              </a:spcBef>
              <a:spcAft>
                <a:spcPts val="0"/>
              </a:spcAft>
              <a:buSzPts val="1350"/>
              <a:buChar char=" "/>
              <a:defRPr/>
            </a:lvl4pPr>
            <a:lvl5pPr marL="2286000" lvl="4" indent="-314325" algn="l">
              <a:lnSpc>
                <a:spcPct val="85000"/>
              </a:lnSpc>
              <a:spcBef>
                <a:spcPts val="450"/>
              </a:spcBef>
              <a:spcAft>
                <a:spcPts val="0"/>
              </a:spcAft>
              <a:buSzPts val="1350"/>
              <a:buChar char=" "/>
              <a:defRPr/>
            </a:lvl5pPr>
            <a:lvl6pPr marL="2743200" lvl="5" indent="-314325" algn="l">
              <a:lnSpc>
                <a:spcPct val="85000"/>
              </a:lnSpc>
              <a:spcBef>
                <a:spcPts val="450"/>
              </a:spcBef>
              <a:spcAft>
                <a:spcPts val="0"/>
              </a:spcAft>
              <a:buSzPts val="1350"/>
              <a:buChar char=" "/>
              <a:defRPr/>
            </a:lvl6pPr>
            <a:lvl7pPr marL="3200400" lvl="6" indent="-314325" algn="l">
              <a:lnSpc>
                <a:spcPct val="85000"/>
              </a:lnSpc>
              <a:spcBef>
                <a:spcPts val="450"/>
              </a:spcBef>
              <a:spcAft>
                <a:spcPts val="0"/>
              </a:spcAft>
              <a:buSzPts val="1350"/>
              <a:buChar char=" "/>
              <a:defRPr/>
            </a:lvl7pPr>
            <a:lvl8pPr marL="3657600" lvl="7" indent="-314325" algn="l">
              <a:lnSpc>
                <a:spcPct val="85000"/>
              </a:lnSpc>
              <a:spcBef>
                <a:spcPts val="450"/>
              </a:spcBef>
              <a:spcAft>
                <a:spcPts val="0"/>
              </a:spcAft>
              <a:buSzPts val="1350"/>
              <a:buChar char=" "/>
              <a:defRPr/>
            </a:lvl8pPr>
            <a:lvl9pPr marL="4114800" lvl="8" indent="-314325" algn="l">
              <a:lnSpc>
                <a:spcPct val="85000"/>
              </a:lnSpc>
              <a:spcBef>
                <a:spcPts val="450"/>
              </a:spcBef>
              <a:spcAft>
                <a:spcPts val="0"/>
              </a:spcAft>
              <a:buSzPts val="1350"/>
              <a:buChar char=" "/>
              <a:defRPr/>
            </a:lvl9pPr>
          </a:lstStyle>
          <a:p>
            <a:endParaRPr/>
          </a:p>
        </p:txBody>
      </p:sp>
      <p:cxnSp>
        <p:nvCxnSpPr>
          <p:cNvPr id="76" name="Google Shape;76;p155"/>
          <p:cNvCxnSpPr/>
          <p:nvPr/>
        </p:nvCxnSpPr>
        <p:spPr>
          <a:xfrm>
            <a:off x="625912" y="1772816"/>
            <a:ext cx="10816259" cy="0"/>
          </a:xfrm>
          <a:prstGeom prst="straightConnector1">
            <a:avLst/>
          </a:prstGeom>
          <a:noFill/>
          <a:ln w="9525" cap="flat" cmpd="sng">
            <a:solidFill>
              <a:srgbClr val="BF0000"/>
            </a:solidFill>
            <a:prstDash val="solid"/>
            <a:round/>
            <a:headEnd type="none" w="sm" len="sm"/>
            <a:tailEnd type="none" w="sm" len="sm"/>
          </a:ln>
        </p:spPr>
      </p:cxnSp>
      <p:sp>
        <p:nvSpPr>
          <p:cNvPr id="77" name="Google Shape;77;p155"/>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55"/>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55"/>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80" name="Google Shape;80;p155"/>
          <p:cNvCxnSpPr/>
          <p:nvPr/>
        </p:nvCxnSpPr>
        <p:spPr>
          <a:xfrm>
            <a:off x="625912" y="1772816"/>
            <a:ext cx="10816259" cy="0"/>
          </a:xfrm>
          <a:prstGeom prst="straightConnector1">
            <a:avLst/>
          </a:prstGeom>
          <a:noFill/>
          <a:ln w="9525" cap="flat" cmpd="sng">
            <a:solidFill>
              <a:srgbClr val="BF0000"/>
            </a:solidFill>
            <a:prstDash val="solid"/>
            <a:round/>
            <a:headEnd type="none" w="sm" len="sm"/>
            <a:tailEnd type="none" w="sm" len="sm"/>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Normal con fuente ">
  <p:cSld name="8_Normal con fuente  2">
    <p:bg>
      <p:bgPr>
        <a:solidFill>
          <a:schemeClr val="lt1"/>
        </a:solidFill>
        <a:effectLst/>
      </p:bgPr>
    </p:bg>
    <p:spTree>
      <p:nvGrpSpPr>
        <p:cNvPr id="1" name="Shape 81"/>
        <p:cNvGrpSpPr/>
        <p:nvPr/>
      </p:nvGrpSpPr>
      <p:grpSpPr>
        <a:xfrm>
          <a:off x="0" y="0"/>
          <a:ext cx="0" cy="0"/>
          <a:chOff x="0" y="0"/>
          <a:chExt cx="0" cy="0"/>
        </a:xfrm>
      </p:grpSpPr>
      <p:sp>
        <p:nvSpPr>
          <p:cNvPr id="82" name="Google Shape;82;p15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SzPts val="36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5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84" name="Google Shape;84;p156"/>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85" name="Google Shape;85;p156"/>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Clr>
                <a:srgbClr val="C00000"/>
              </a:buClr>
              <a:buSzPts val="1800"/>
              <a:buFont typeface="Arial"/>
              <a:buChar char="»"/>
              <a:defRPr/>
            </a:lvl1pPr>
            <a:lvl2pPr marL="914400" lvl="1" indent="-342900" algn="l">
              <a:lnSpc>
                <a:spcPct val="85000"/>
              </a:lnSpc>
              <a:spcBef>
                <a:spcPts val="450"/>
              </a:spcBef>
              <a:spcAft>
                <a:spcPts val="0"/>
              </a:spcAft>
              <a:buSzPts val="1800"/>
              <a:buChar char=" "/>
              <a:defRPr/>
            </a:lvl2pPr>
            <a:lvl3pPr marL="1371600" lvl="2" indent="-323850" algn="l">
              <a:lnSpc>
                <a:spcPct val="85000"/>
              </a:lnSpc>
              <a:spcBef>
                <a:spcPts val="450"/>
              </a:spcBef>
              <a:spcAft>
                <a:spcPts val="0"/>
              </a:spcAft>
              <a:buSzPts val="1500"/>
              <a:buChar char=" "/>
              <a:defRPr/>
            </a:lvl3pPr>
            <a:lvl4pPr marL="1828800" lvl="3" indent="-314325" algn="l">
              <a:lnSpc>
                <a:spcPct val="85000"/>
              </a:lnSpc>
              <a:spcBef>
                <a:spcPts val="450"/>
              </a:spcBef>
              <a:spcAft>
                <a:spcPts val="0"/>
              </a:spcAft>
              <a:buSzPts val="1350"/>
              <a:buChar char=" "/>
              <a:defRPr/>
            </a:lvl4pPr>
            <a:lvl5pPr marL="2286000" lvl="4" indent="-314325" algn="l">
              <a:lnSpc>
                <a:spcPct val="85000"/>
              </a:lnSpc>
              <a:spcBef>
                <a:spcPts val="450"/>
              </a:spcBef>
              <a:spcAft>
                <a:spcPts val="0"/>
              </a:spcAft>
              <a:buSzPts val="1350"/>
              <a:buChar char=" "/>
              <a:defRPr/>
            </a:lvl5pPr>
            <a:lvl6pPr marL="2743200" lvl="5" indent="-314325" algn="l">
              <a:lnSpc>
                <a:spcPct val="85000"/>
              </a:lnSpc>
              <a:spcBef>
                <a:spcPts val="450"/>
              </a:spcBef>
              <a:spcAft>
                <a:spcPts val="0"/>
              </a:spcAft>
              <a:buSzPts val="1350"/>
              <a:buChar char=" "/>
              <a:defRPr/>
            </a:lvl6pPr>
            <a:lvl7pPr marL="3200400" lvl="6" indent="-314325" algn="l">
              <a:lnSpc>
                <a:spcPct val="85000"/>
              </a:lnSpc>
              <a:spcBef>
                <a:spcPts val="450"/>
              </a:spcBef>
              <a:spcAft>
                <a:spcPts val="0"/>
              </a:spcAft>
              <a:buSzPts val="1350"/>
              <a:buChar char=" "/>
              <a:defRPr/>
            </a:lvl7pPr>
            <a:lvl8pPr marL="3657600" lvl="7" indent="-314325" algn="l">
              <a:lnSpc>
                <a:spcPct val="85000"/>
              </a:lnSpc>
              <a:spcBef>
                <a:spcPts val="450"/>
              </a:spcBef>
              <a:spcAft>
                <a:spcPts val="0"/>
              </a:spcAft>
              <a:buSzPts val="1350"/>
              <a:buChar char=" "/>
              <a:defRPr/>
            </a:lvl8pPr>
            <a:lvl9pPr marL="4114800" lvl="8" indent="-314325" algn="l">
              <a:lnSpc>
                <a:spcPct val="85000"/>
              </a:lnSpc>
              <a:spcBef>
                <a:spcPts val="450"/>
              </a:spcBef>
              <a:spcAft>
                <a:spcPts val="0"/>
              </a:spcAft>
              <a:buSzPts val="1350"/>
              <a:buChar char=" "/>
              <a:defRPr/>
            </a:lvl9pPr>
          </a:lstStyle>
          <a:p>
            <a:endParaRPr/>
          </a:p>
        </p:txBody>
      </p:sp>
      <p:cxnSp>
        <p:nvCxnSpPr>
          <p:cNvPr id="86" name="Google Shape;86;p156"/>
          <p:cNvCxnSpPr/>
          <p:nvPr/>
        </p:nvCxnSpPr>
        <p:spPr>
          <a:xfrm>
            <a:off x="625912" y="1772816"/>
            <a:ext cx="10816259" cy="0"/>
          </a:xfrm>
          <a:prstGeom prst="straightConnector1">
            <a:avLst/>
          </a:prstGeom>
          <a:noFill/>
          <a:ln w="9525" cap="flat" cmpd="sng">
            <a:solidFill>
              <a:srgbClr val="BF0000"/>
            </a:solidFill>
            <a:prstDash val="solid"/>
            <a:round/>
            <a:headEnd type="none" w="sm" len="sm"/>
            <a:tailEnd type="none" w="sm" len="sm"/>
          </a:ln>
        </p:spPr>
      </p:cxnSp>
      <p:sp>
        <p:nvSpPr>
          <p:cNvPr id="87" name="Google Shape;87;p156"/>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156"/>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156"/>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90" name="Google Shape;90;p156"/>
          <p:cNvCxnSpPr/>
          <p:nvPr/>
        </p:nvCxnSpPr>
        <p:spPr>
          <a:xfrm>
            <a:off x="625912" y="1772816"/>
            <a:ext cx="10816259" cy="0"/>
          </a:xfrm>
          <a:prstGeom prst="straightConnector1">
            <a:avLst/>
          </a:prstGeom>
          <a:noFill/>
          <a:ln w="9525" cap="flat" cmpd="sng">
            <a:solidFill>
              <a:srgbClr val="BF0000"/>
            </a:solidFill>
            <a:prstDash val="solid"/>
            <a:round/>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BFBFB"/>
        </a:solidFill>
        <a:effectLst/>
      </p:bgPr>
    </p:bg>
    <p:spTree>
      <p:nvGrpSpPr>
        <p:cNvPr id="1" name="Shape 9"/>
        <p:cNvGrpSpPr/>
        <p:nvPr/>
      </p:nvGrpSpPr>
      <p:grpSpPr>
        <a:xfrm>
          <a:off x="0" y="0"/>
          <a:ext cx="0" cy="0"/>
          <a:chOff x="0" y="0"/>
          <a:chExt cx="0" cy="0"/>
        </a:xfrm>
      </p:grpSpPr>
      <p:sp>
        <p:nvSpPr>
          <p:cNvPr id="10" name="Google Shape;10;p31"/>
          <p:cNvSpPr/>
          <p:nvPr/>
        </p:nvSpPr>
        <p:spPr>
          <a:xfrm>
            <a:off x="1" y="6400800"/>
            <a:ext cx="12241213"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31"/>
          <p:cNvSpPr/>
          <p:nvPr/>
        </p:nvSpPr>
        <p:spPr>
          <a:xfrm>
            <a:off x="16" y="6334316"/>
            <a:ext cx="12241198" cy="66484"/>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31"/>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 name="Google Shape;13;p31"/>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14" name="Google Shape;14;p31"/>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900" b="0" i="0" u="none" strike="noStrike" cap="none">
                <a:solidFill>
                  <a:srgbClr val="FFFFF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31"/>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900" b="0" i="0" u="none" strike="noStrike" cap="none">
                <a:solidFill>
                  <a:srgbClr val="FFFFF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31"/>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cxnSp>
        <p:nvCxnSpPr>
          <p:cNvPr id="17" name="Google Shape;17;p31"/>
          <p:cNvCxnSpPr/>
          <p:nvPr/>
        </p:nvCxnSpPr>
        <p:spPr>
          <a:xfrm>
            <a:off x="1198350" y="1737845"/>
            <a:ext cx="10007192"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8.jpg"/><Relationship Id="rId4" Type="http://schemas.openxmlformats.org/officeDocument/2006/relationships/image" Target="../media/image17.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25.jpg"/><Relationship Id="rId4" Type="http://schemas.openxmlformats.org/officeDocument/2006/relationships/image" Target="../media/image24.gif"/></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41.png"/><Relationship Id="rId4" Type="http://schemas.openxmlformats.org/officeDocument/2006/relationships/oleObject" Target="../embeddings/oleObject1.bin"/></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45.gif"/><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hyperlink" Target="https://asignaturas.info.unlp.edu.ar/course/view.php?id=44"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3" Type="http://schemas.openxmlformats.org/officeDocument/2006/relationships/image" Target="../media/image48.gif"/><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83.xml"/><Relationship Id="rId1" Type="http://schemas.openxmlformats.org/officeDocument/2006/relationships/slideLayout" Target="../slideLayouts/slideLayout1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1.xml"/></Relationships>
</file>

<file path=ppt/slides/_rels/slide8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85.xml"/><Relationship Id="rId1" Type="http://schemas.openxmlformats.org/officeDocument/2006/relationships/slideLayout" Target="../slideLayouts/slideLayout11.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1.xml"/></Relationships>
</file>

<file path=ppt/slides/_rels/slide87.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87.xml"/><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1"/>
          <p:cNvSpPr txBox="1">
            <a:spLocks noGrp="1"/>
          </p:cNvSpPr>
          <p:nvPr>
            <p:ph type="title"/>
          </p:nvPr>
        </p:nvSpPr>
        <p:spPr>
          <a:xfrm>
            <a:off x="553609" y="5181247"/>
            <a:ext cx="10824293" cy="613283"/>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C00000"/>
              </a:buClr>
              <a:buSzPts val="3300"/>
              <a:buFont typeface="Calibri"/>
              <a:buNone/>
            </a:pPr>
            <a:r>
              <a:rPr lang="es-ES"/>
              <a:t>Ingeniería de Software I </a:t>
            </a:r>
            <a:endParaRPr/>
          </a:p>
        </p:txBody>
      </p:sp>
      <p:sp>
        <p:nvSpPr>
          <p:cNvPr id="287" name="Google Shape;287;p1"/>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1</a:t>
            </a:fld>
            <a:endParaRPr/>
          </a:p>
        </p:txBody>
      </p:sp>
      <p:pic>
        <p:nvPicPr>
          <p:cNvPr id="288" name="Google Shape;288;p1"/>
          <p:cNvPicPr preferRelativeResize="0"/>
          <p:nvPr/>
        </p:nvPicPr>
        <p:blipFill rotWithShape="1">
          <a:blip r:embed="rId3">
            <a:alphaModFix/>
          </a:blip>
          <a:srcRect/>
          <a:stretch/>
        </p:blipFill>
        <p:spPr>
          <a:xfrm>
            <a:off x="10801838" y="4975031"/>
            <a:ext cx="1152127" cy="115212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Software  - Naturaleza</a:t>
            </a:r>
            <a:endParaRPr sz="4400" b="1"/>
          </a:p>
        </p:txBody>
      </p:sp>
      <p:sp>
        <p:nvSpPr>
          <p:cNvPr id="362" name="Google Shape;362;p3"/>
          <p:cNvSpPr txBox="1">
            <a:spLocks noGrp="1"/>
          </p:cNvSpPr>
          <p:nvPr>
            <p:ph type="body" idx="1"/>
          </p:nvPr>
        </p:nvSpPr>
        <p:spPr>
          <a:xfrm>
            <a:off x="1101709" y="4871661"/>
            <a:ext cx="3083859" cy="1389491"/>
          </a:xfrm>
          <a:prstGeom prst="rect">
            <a:avLst/>
          </a:prstGeom>
          <a:noFill/>
          <a:ln>
            <a:noFill/>
          </a:ln>
        </p:spPr>
        <p:txBody>
          <a:bodyPr spcFirstLastPara="1" wrap="square" lIns="0" tIns="45700" rIns="0" bIns="45700" anchor="t" anchorCtr="0">
            <a:normAutofit/>
          </a:bodyPr>
          <a:lstStyle/>
          <a:p>
            <a:pPr marL="0" lvl="0" indent="0" algn="l" rtl="0">
              <a:lnSpc>
                <a:spcPct val="100000"/>
              </a:lnSpc>
              <a:spcBef>
                <a:spcPts val="0"/>
              </a:spcBef>
              <a:spcAft>
                <a:spcPts val="0"/>
              </a:spcAft>
              <a:buClr>
                <a:srgbClr val="000000"/>
              </a:buClr>
              <a:buSzPts val="2000"/>
              <a:buNone/>
            </a:pPr>
            <a:r>
              <a:rPr lang="es-ES" sz="1800" b="1">
                <a:solidFill>
                  <a:schemeClr val="dk1"/>
                </a:solidFill>
              </a:rPr>
              <a:t>Y su documentación asociada</a:t>
            </a:r>
            <a:endParaRPr sz="1800" b="1">
              <a:solidFill>
                <a:schemeClr val="dk1"/>
              </a:solidFill>
            </a:endParaRPr>
          </a:p>
        </p:txBody>
      </p:sp>
      <p:sp>
        <p:nvSpPr>
          <p:cNvPr id="363" name="Google Shape;363;p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10</a:t>
            </a:fld>
            <a:endParaRPr/>
          </a:p>
        </p:txBody>
      </p:sp>
      <p:sp>
        <p:nvSpPr>
          <p:cNvPr id="364" name="Google Shape;364;p3"/>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grpSp>
        <p:nvGrpSpPr>
          <p:cNvPr id="365" name="Google Shape;365;p3"/>
          <p:cNvGrpSpPr/>
          <p:nvPr/>
        </p:nvGrpSpPr>
        <p:grpSpPr>
          <a:xfrm>
            <a:off x="5132265" y="2080088"/>
            <a:ext cx="4104456" cy="2500314"/>
            <a:chOff x="6048598" y="1988840"/>
            <a:chExt cx="3866779" cy="2215840"/>
          </a:xfrm>
        </p:grpSpPr>
        <p:pic>
          <p:nvPicPr>
            <p:cNvPr id="366" name="Google Shape;366;p3" descr="Se inicia exención de renta por siete años para empresas de la Economía  Naranja - Periódico La Campana - Periódico La Campana"/>
            <p:cNvPicPr preferRelativeResize="0"/>
            <p:nvPr/>
          </p:nvPicPr>
          <p:blipFill rotWithShape="1">
            <a:blip r:embed="rId3">
              <a:alphaModFix/>
            </a:blip>
            <a:srcRect l="7141" t="3839" r="6150" b="6219"/>
            <a:stretch/>
          </p:blipFill>
          <p:spPr>
            <a:xfrm>
              <a:off x="6048598" y="1988840"/>
              <a:ext cx="3797752" cy="2215840"/>
            </a:xfrm>
            <a:prstGeom prst="rect">
              <a:avLst/>
            </a:prstGeom>
            <a:noFill/>
            <a:ln>
              <a:noFill/>
            </a:ln>
          </p:spPr>
        </p:pic>
        <p:sp>
          <p:nvSpPr>
            <p:cNvPr id="367" name="Google Shape;367;p3"/>
            <p:cNvSpPr/>
            <p:nvPr/>
          </p:nvSpPr>
          <p:spPr>
            <a:xfrm>
              <a:off x="6297912" y="3741274"/>
              <a:ext cx="3617465"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EF6FF"/>
                </a:buClr>
                <a:buSzPts val="2000"/>
                <a:buFont typeface="Calibri"/>
                <a:buNone/>
              </a:pPr>
              <a:r>
                <a:rPr lang="es-ES" sz="2000" b="1" i="0" u="none" strike="noStrike" cap="none">
                  <a:solidFill>
                    <a:srgbClr val="EEF6FF"/>
                  </a:solidFill>
                  <a:latin typeface="Calibri"/>
                  <a:ea typeface="Calibri"/>
                  <a:cs typeface="Calibri"/>
                  <a:sym typeface="Calibri"/>
                </a:rPr>
                <a:t>Vehículo  de entrega de producto.</a:t>
              </a:r>
              <a:endParaRPr sz="1400" b="0" i="0" u="none" strike="noStrike" cap="none">
                <a:solidFill>
                  <a:srgbClr val="000000"/>
                </a:solidFill>
                <a:latin typeface="Arial"/>
                <a:ea typeface="Arial"/>
                <a:cs typeface="Arial"/>
                <a:sym typeface="Arial"/>
              </a:endParaRPr>
            </a:p>
          </p:txBody>
        </p:sp>
      </p:grpSp>
      <p:sp>
        <p:nvSpPr>
          <p:cNvPr id="368" name="Google Shape;368;p3"/>
          <p:cNvSpPr txBox="1"/>
          <p:nvPr/>
        </p:nvSpPr>
        <p:spPr>
          <a:xfrm>
            <a:off x="5256510" y="2132856"/>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369" name="Google Shape;369;p3"/>
          <p:cNvGrpSpPr/>
          <p:nvPr/>
        </p:nvGrpSpPr>
        <p:grpSpPr>
          <a:xfrm>
            <a:off x="721531" y="1846959"/>
            <a:ext cx="3073539" cy="2755900"/>
            <a:chOff x="858828" y="1952295"/>
            <a:chExt cx="3073539" cy="2755900"/>
          </a:xfrm>
        </p:grpSpPr>
        <p:pic>
          <p:nvPicPr>
            <p:cNvPr id="370" name="Google Shape;370;p3" descr="Software – Inergica, Soluciones Tecnológicas"/>
            <p:cNvPicPr preferRelativeResize="0"/>
            <p:nvPr/>
          </p:nvPicPr>
          <p:blipFill rotWithShape="1">
            <a:blip r:embed="rId4">
              <a:alphaModFix/>
            </a:blip>
            <a:srcRect/>
            <a:stretch/>
          </p:blipFill>
          <p:spPr>
            <a:xfrm>
              <a:off x="858828" y="1952295"/>
              <a:ext cx="3073539" cy="2755900"/>
            </a:xfrm>
            <a:prstGeom prst="rect">
              <a:avLst/>
            </a:prstGeom>
            <a:noFill/>
            <a:ln>
              <a:noFill/>
            </a:ln>
          </p:spPr>
        </p:pic>
        <p:sp>
          <p:nvSpPr>
            <p:cNvPr id="371" name="Google Shape;371;p3"/>
            <p:cNvSpPr/>
            <p:nvPr/>
          </p:nvSpPr>
          <p:spPr>
            <a:xfrm>
              <a:off x="1886348" y="4130345"/>
              <a:ext cx="1125793"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Producto</a:t>
              </a:r>
              <a:endParaRPr sz="1800" b="0" i="0" u="none" strike="noStrike" cap="none">
                <a:solidFill>
                  <a:schemeClr val="dk1"/>
                </a:solidFill>
                <a:latin typeface="Calibri"/>
                <a:ea typeface="Calibri"/>
                <a:cs typeface="Calibri"/>
                <a:sym typeface="Calibri"/>
              </a:endParaRPr>
            </a:p>
          </p:txBody>
        </p:sp>
      </p:grpSp>
      <p:sp>
        <p:nvSpPr>
          <p:cNvPr id="372" name="Google Shape;372;p3"/>
          <p:cNvSpPr txBox="1"/>
          <p:nvPr/>
        </p:nvSpPr>
        <p:spPr>
          <a:xfrm>
            <a:off x="5813773" y="4662745"/>
            <a:ext cx="3744416" cy="12003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-Base para control de cómputos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   Sistemas  operativos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    Comunicación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     Creación y control de otros prog </a:t>
            </a:r>
            <a:endParaRPr sz="1800" b="1" i="0" u="none" strike="noStrike" cap="none">
              <a:solidFill>
                <a:schemeClr val="dk1"/>
              </a:solidFill>
              <a:latin typeface="Calibri"/>
              <a:ea typeface="Calibri"/>
              <a:cs typeface="Calibri"/>
              <a:sym typeface="Calibri"/>
            </a:endParaRPr>
          </a:p>
        </p:txBody>
      </p:sp>
      <p:grpSp>
        <p:nvGrpSpPr>
          <p:cNvPr id="373" name="Google Shape;373;p3"/>
          <p:cNvGrpSpPr/>
          <p:nvPr/>
        </p:nvGrpSpPr>
        <p:grpSpPr>
          <a:xfrm>
            <a:off x="2363741" y="2238376"/>
            <a:ext cx="5271857" cy="3223752"/>
            <a:chOff x="2706047" y="2502188"/>
            <a:chExt cx="4894687" cy="2959939"/>
          </a:xfrm>
        </p:grpSpPr>
        <p:pic>
          <p:nvPicPr>
            <p:cNvPr id="374" name="Google Shape;374;p3" descr="Revolución de la Información - EcuRed"/>
            <p:cNvPicPr preferRelativeResize="0"/>
            <p:nvPr/>
          </p:nvPicPr>
          <p:blipFill rotWithShape="1">
            <a:blip r:embed="rId5">
              <a:alphaModFix/>
            </a:blip>
            <a:srcRect/>
            <a:stretch/>
          </p:blipFill>
          <p:spPr>
            <a:xfrm>
              <a:off x="2706047" y="2502188"/>
              <a:ext cx="4894687" cy="2959939"/>
            </a:xfrm>
            <a:prstGeom prst="rect">
              <a:avLst/>
            </a:prstGeom>
            <a:noFill/>
            <a:ln>
              <a:noFill/>
            </a:ln>
          </p:spPr>
        </p:pic>
        <p:sp>
          <p:nvSpPr>
            <p:cNvPr id="375" name="Google Shape;375;p3"/>
            <p:cNvSpPr/>
            <p:nvPr/>
          </p:nvSpPr>
          <p:spPr>
            <a:xfrm>
              <a:off x="3105133" y="3989575"/>
              <a:ext cx="4495601"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Calibri"/>
                  <a:ea typeface="Calibri"/>
                  <a:cs typeface="Calibri"/>
                  <a:sym typeface="Calibri"/>
                </a:rPr>
                <a:t>transformador de Información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Calibri"/>
                  <a:ea typeface="Calibri"/>
                  <a:cs typeface="Calibri"/>
                  <a:sym typeface="Calibri"/>
                </a:rPr>
                <a:t>Factor predominante </a:t>
              </a:r>
              <a:endParaRPr sz="2000" b="1" i="0" u="none" strike="noStrike" cap="none">
                <a:solidFill>
                  <a:schemeClr val="dk1"/>
                </a:solidFill>
                <a:latin typeface="Calibri"/>
                <a:ea typeface="Calibri"/>
                <a:cs typeface="Calibri"/>
                <a:sym typeface="Calibri"/>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9"/>
                                        </p:tgtEl>
                                        <p:attrNameLst>
                                          <p:attrName>style.visibility</p:attrName>
                                        </p:attrNameLst>
                                      </p:cBhvr>
                                      <p:to>
                                        <p:strVal val="visible"/>
                                      </p:to>
                                    </p:set>
                                    <p:animEffect transition="in" filter="fade">
                                      <p:cBhvr>
                                        <p:cTn id="7" dur="500"/>
                                        <p:tgtEl>
                                          <p:spTgt spid="36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62">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6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7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73"/>
                                        </p:tgtEl>
                                        <p:attrNameLst>
                                          <p:attrName>style.visibility</p:attrName>
                                        </p:attrNameLst>
                                      </p:cBhvr>
                                      <p:to>
                                        <p:strVal val="visible"/>
                                      </p:to>
                                    </p:set>
                                    <p:animEffect transition="in" filter="fade">
                                      <p:cBhvr>
                                        <p:cTn id="24" dur="2000"/>
                                        <p:tgtEl>
                                          <p:spTgt spid="3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4"/>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Software</a:t>
            </a:r>
            <a:endParaRPr sz="4400" b="1"/>
          </a:p>
        </p:txBody>
      </p:sp>
      <p:sp>
        <p:nvSpPr>
          <p:cNvPr id="381" name="Google Shape;381;p4"/>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Autofit/>
          </a:bodyPr>
          <a:lstStyle/>
          <a:p>
            <a:pPr marL="0" lvl="0" indent="0" algn="l" rtl="0">
              <a:lnSpc>
                <a:spcPct val="90000"/>
              </a:lnSpc>
              <a:spcBef>
                <a:spcPts val="0"/>
              </a:spcBef>
              <a:spcAft>
                <a:spcPts val="0"/>
              </a:spcAft>
              <a:buSzPts val="3200"/>
              <a:buNone/>
            </a:pPr>
            <a:r>
              <a:rPr lang="es-ES" sz="3200" b="1"/>
              <a:t>¿Qué es?</a:t>
            </a:r>
            <a:endParaRPr/>
          </a:p>
        </p:txBody>
      </p:sp>
      <p:sp>
        <p:nvSpPr>
          <p:cNvPr id="382" name="Google Shape;382;p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11</a:t>
            </a:fld>
            <a:endParaRPr/>
          </a:p>
        </p:txBody>
      </p:sp>
      <p:sp>
        <p:nvSpPr>
          <p:cNvPr id="383" name="Google Shape;383;p4"/>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384" name="Google Shape;384;p4"/>
          <p:cNvSpPr/>
          <p:nvPr/>
        </p:nvSpPr>
        <p:spPr>
          <a:xfrm>
            <a:off x="2288778" y="5661250"/>
            <a:ext cx="578350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0" i="0" u="none" strike="noStrike" cap="none">
                <a:solidFill>
                  <a:srgbClr val="222222"/>
                </a:solidFill>
                <a:latin typeface="Calibri"/>
                <a:ea typeface="Calibri"/>
                <a:cs typeface="Calibri"/>
                <a:sym typeface="Calibri"/>
              </a:rPr>
              <a:t>lEEE: Instituto de Ingeniería Eléctrica y Electrónica </a:t>
            </a:r>
            <a:endParaRPr sz="1400" b="0" i="0" u="none" strike="noStrike" cap="none">
              <a:solidFill>
                <a:schemeClr val="dk1"/>
              </a:solidFill>
              <a:latin typeface="Calibri"/>
              <a:ea typeface="Calibri"/>
              <a:cs typeface="Calibri"/>
              <a:sym typeface="Calibri"/>
            </a:endParaRPr>
          </a:p>
        </p:txBody>
      </p:sp>
      <p:sp>
        <p:nvSpPr>
          <p:cNvPr id="385" name="Google Shape;385;p4"/>
          <p:cNvSpPr/>
          <p:nvPr/>
        </p:nvSpPr>
        <p:spPr>
          <a:xfrm>
            <a:off x="1040503" y="2885306"/>
            <a:ext cx="9073008" cy="1944216"/>
          </a:xfrm>
          <a:prstGeom prst="rect">
            <a:avLst/>
          </a:prstGeom>
          <a:solidFill>
            <a:srgbClr val="BEA387"/>
          </a:solidFill>
          <a:ln>
            <a:noFill/>
          </a:ln>
          <a:effectLst>
            <a:outerShdw blurRad="149987" dist="250190" dir="8460000" algn="ctr">
              <a:srgbClr val="000000">
                <a:alpha val="27450"/>
              </a:srgbClr>
            </a:outerShdw>
          </a:effectLst>
        </p:spPr>
        <p:txBody>
          <a:bodyPr spcFirstLastPara="1" wrap="square" lIns="91425" tIns="45700" rIns="91425" bIns="45700" anchor="ctr" anchorCtr="0">
            <a:noAutofit/>
          </a:bodyPr>
          <a:lstStyle/>
          <a:p>
            <a:pPr marL="457200" marR="0" lvl="1" indent="0" algn="l" rtl="0">
              <a:lnSpc>
                <a:spcPct val="100000"/>
              </a:lnSpc>
              <a:spcBef>
                <a:spcPts val="0"/>
              </a:spcBef>
              <a:spcAft>
                <a:spcPts val="0"/>
              </a:spcAft>
              <a:buClr>
                <a:srgbClr val="000000"/>
              </a:buClr>
              <a:buSzPts val="2800"/>
              <a:buFont typeface="Arial"/>
              <a:buNone/>
            </a:pPr>
            <a:r>
              <a:rPr lang="es-ES" sz="2800" b="0" i="0" u="none" strike="noStrike" cap="none">
                <a:solidFill>
                  <a:schemeClr val="dk1"/>
                </a:solidFill>
                <a:latin typeface="Calibri"/>
                <a:ea typeface="Calibri"/>
                <a:cs typeface="Calibri"/>
                <a:sym typeface="Calibri"/>
              </a:rPr>
              <a:t>Instrucciones (programas de cómputo), procedimientos, reglas, documentación y datos asociados que forman parte de las operaciones de un sistema de computación  (IEEE)</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5"/>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Características del Software</a:t>
            </a:r>
            <a:endParaRPr sz="4000" b="1"/>
          </a:p>
        </p:txBody>
      </p:sp>
      <p:sp>
        <p:nvSpPr>
          <p:cNvPr id="391" name="Google Shape;391;p5"/>
          <p:cNvSpPr txBox="1">
            <a:spLocks noGrp="1"/>
          </p:cNvSpPr>
          <p:nvPr>
            <p:ph type="body" idx="1"/>
          </p:nvPr>
        </p:nvSpPr>
        <p:spPr>
          <a:xfrm>
            <a:off x="6862276" y="2217098"/>
            <a:ext cx="4874954" cy="4023360"/>
          </a:xfrm>
          <a:prstGeom prst="rect">
            <a:avLst/>
          </a:prstGeom>
          <a:noFill/>
          <a:ln>
            <a:noFill/>
          </a:ln>
        </p:spPr>
        <p:txBody>
          <a:bodyPr spcFirstLastPara="1" wrap="square" lIns="91425" tIns="45700" rIns="91425" bIns="45700" anchor="t" anchorCtr="0">
            <a:noAutofit/>
          </a:bodyPr>
          <a:lstStyle/>
          <a:p>
            <a:pPr marL="91440" lvl="0" indent="-91440" algn="l" rtl="0">
              <a:lnSpc>
                <a:spcPct val="90000"/>
              </a:lnSpc>
              <a:spcBef>
                <a:spcPts val="0"/>
              </a:spcBef>
              <a:spcAft>
                <a:spcPts val="0"/>
              </a:spcAft>
              <a:buClr>
                <a:srgbClr val="3F3F3F"/>
              </a:buClr>
              <a:buSzPts val="2800"/>
              <a:buFont typeface="Noto Sans Symbols"/>
              <a:buChar char="❑"/>
            </a:pPr>
            <a:r>
              <a:rPr lang="es-ES" sz="2800"/>
              <a:t> elemento lógico.</a:t>
            </a:r>
            <a:endParaRPr/>
          </a:p>
          <a:p>
            <a:pPr marL="384048" lvl="1" indent="-5079" algn="l" rtl="0">
              <a:lnSpc>
                <a:spcPct val="90000"/>
              </a:lnSpc>
              <a:spcBef>
                <a:spcPts val="400"/>
              </a:spcBef>
              <a:spcAft>
                <a:spcPts val="0"/>
              </a:spcAft>
              <a:buSzPts val="2800"/>
              <a:buFont typeface="Noto Sans Symbols"/>
              <a:buNone/>
            </a:pPr>
            <a:endParaRPr sz="2800"/>
          </a:p>
          <a:p>
            <a:pPr marL="91440" lvl="0" indent="0" algn="l" rtl="0">
              <a:lnSpc>
                <a:spcPct val="90000"/>
              </a:lnSpc>
              <a:spcBef>
                <a:spcPts val="1600"/>
              </a:spcBef>
              <a:spcAft>
                <a:spcPts val="0"/>
              </a:spcAft>
              <a:buSzPts val="2800"/>
              <a:buFont typeface="Noto Sans Symbols"/>
              <a:buNone/>
            </a:pPr>
            <a:endParaRPr sz="2800"/>
          </a:p>
        </p:txBody>
      </p:sp>
      <p:sp>
        <p:nvSpPr>
          <p:cNvPr id="392" name="Google Shape;392;p5"/>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12</a:t>
            </a:fld>
            <a:endParaRPr/>
          </a:p>
        </p:txBody>
      </p:sp>
      <p:sp>
        <p:nvSpPr>
          <p:cNvPr id="393" name="Google Shape;393;p5" descr="Herramienta mantenimiento preventivo mantenimiento correctivo computadora,  computadora PNG Clipart | PNGOcean"/>
          <p:cNvSpPr/>
          <p:nvPr/>
        </p:nvSpPr>
        <p:spPr>
          <a:xfrm>
            <a:off x="155575" y="-852488"/>
            <a:ext cx="2581275" cy="178117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4" name="Google Shape;394;p5" descr="Herramienta mantenimiento preventivo mantenimiento correctivo computadora,  computadora PNG Clipart | PNGOcean"/>
          <p:cNvSpPr/>
          <p:nvPr/>
        </p:nvSpPr>
        <p:spPr>
          <a:xfrm>
            <a:off x="307975" y="-700088"/>
            <a:ext cx="2581275" cy="178117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5" name="Google Shape;395;p5" descr="Técnico de reparaciones de computadoras portátiles mantenimiento de hardware  de computadoras, computadoras portátiles PNG Clipart | PNGOcean"/>
          <p:cNvSpPr/>
          <p:nvPr/>
        </p:nvSpPr>
        <p:spPr>
          <a:xfrm>
            <a:off x="155575" y="-822325"/>
            <a:ext cx="2286000"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6" name="Google Shape;396;p5" descr="Técnico de reparaciones de computadoras portátiles mantenimiento de hardware  de computadoras, computadoras portátiles PNG Clipart | PNGOcean"/>
          <p:cNvSpPr/>
          <p:nvPr/>
        </p:nvSpPr>
        <p:spPr>
          <a:xfrm>
            <a:off x="307975" y="-669925"/>
            <a:ext cx="2286000"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7" name="Google Shape;397;p5" descr="Venta y Mantenimiento de Computadoras - XELA GLOBAL"/>
          <p:cNvSpPr/>
          <p:nvPr/>
        </p:nvSpPr>
        <p:spPr>
          <a:xfrm>
            <a:off x="155575" y="-822325"/>
            <a:ext cx="1514475"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8" name="Google Shape;398;p5" descr="Venta y Mantenimiento de Computadoras - XELA GLOBAL"/>
          <p:cNvSpPr/>
          <p:nvPr/>
        </p:nvSpPr>
        <p:spPr>
          <a:xfrm>
            <a:off x="307975" y="-669925"/>
            <a:ext cx="1514475"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9" name="Google Shape;399;p5" descr="Venta y Mantenimiento de Computadoras - XELA GLOBAL"/>
          <p:cNvSpPr/>
          <p:nvPr/>
        </p:nvSpPr>
        <p:spPr>
          <a:xfrm>
            <a:off x="460375" y="-517525"/>
            <a:ext cx="1514475"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0" name="Google Shape;400;p5"/>
          <p:cNvSpPr/>
          <p:nvPr/>
        </p:nvSpPr>
        <p:spPr>
          <a:xfrm>
            <a:off x="6862276" y="2865972"/>
            <a:ext cx="4874954" cy="523220"/>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chemeClr val="dk1"/>
              </a:buClr>
              <a:buSzPts val="2800"/>
              <a:buFont typeface="Noto Sans Symbols"/>
              <a:buChar char="❑"/>
            </a:pPr>
            <a:r>
              <a:rPr lang="es-ES" sz="2800" b="0" i="0" u="none" strike="noStrike" cap="none">
                <a:solidFill>
                  <a:schemeClr val="dk1"/>
                </a:solidFill>
                <a:latin typeface="Calibri"/>
                <a:ea typeface="Calibri"/>
                <a:cs typeface="Calibri"/>
                <a:sym typeface="Calibri"/>
              </a:rPr>
              <a:t>se desarrolla, no se fabrica</a:t>
            </a:r>
            <a:endParaRPr sz="2800" b="0" i="0" u="none" strike="noStrike" cap="none">
              <a:solidFill>
                <a:schemeClr val="dk1"/>
              </a:solidFill>
              <a:latin typeface="Calibri"/>
              <a:ea typeface="Calibri"/>
              <a:cs typeface="Calibri"/>
              <a:sym typeface="Calibri"/>
            </a:endParaRPr>
          </a:p>
        </p:txBody>
      </p:sp>
      <p:sp>
        <p:nvSpPr>
          <p:cNvPr id="401" name="Google Shape;401;p5"/>
          <p:cNvSpPr/>
          <p:nvPr/>
        </p:nvSpPr>
        <p:spPr>
          <a:xfrm>
            <a:off x="6862276" y="3607319"/>
            <a:ext cx="3777149" cy="523220"/>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chemeClr val="dk1"/>
              </a:buClr>
              <a:buSzPts val="2800"/>
              <a:buFont typeface="Noto Sans Symbols"/>
              <a:buChar char="❑"/>
            </a:pPr>
            <a:r>
              <a:rPr lang="es-ES" sz="2800" b="0" i="0" u="none" strike="noStrike" cap="none">
                <a:solidFill>
                  <a:schemeClr val="dk1"/>
                </a:solidFill>
                <a:latin typeface="Calibri"/>
                <a:ea typeface="Calibri"/>
                <a:cs typeface="Calibri"/>
                <a:sym typeface="Calibri"/>
              </a:rPr>
              <a:t>no se desgasta</a:t>
            </a:r>
            <a:endParaRPr sz="2800" b="0" i="0" u="none" strike="noStrike" cap="none">
              <a:solidFill>
                <a:schemeClr val="dk1"/>
              </a:solidFill>
              <a:latin typeface="Calibri"/>
              <a:ea typeface="Calibri"/>
              <a:cs typeface="Calibri"/>
              <a:sym typeface="Calibri"/>
            </a:endParaRPr>
          </a:p>
        </p:txBody>
      </p:sp>
      <p:pic>
        <p:nvPicPr>
          <p:cNvPr id="402" name="Google Shape;402;p5" descr="Aquí tienes más de 500 cursos de programación gratis que puedes comenzar en  marzo"/>
          <p:cNvPicPr preferRelativeResize="0"/>
          <p:nvPr/>
        </p:nvPicPr>
        <p:blipFill rotWithShape="1">
          <a:blip r:embed="rId3">
            <a:alphaModFix/>
          </a:blip>
          <a:srcRect/>
          <a:stretch/>
        </p:blipFill>
        <p:spPr>
          <a:xfrm>
            <a:off x="1325707" y="2183667"/>
            <a:ext cx="4553402" cy="3045720"/>
          </a:xfrm>
          <a:prstGeom prst="rect">
            <a:avLst/>
          </a:prstGeom>
          <a:noFill/>
          <a:ln>
            <a:noFill/>
          </a:ln>
        </p:spPr>
      </p:pic>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6"/>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Características del Software</a:t>
            </a:r>
            <a:endParaRPr sz="4000" b="1"/>
          </a:p>
        </p:txBody>
      </p:sp>
      <p:sp>
        <p:nvSpPr>
          <p:cNvPr id="408" name="Google Shape;408;p6"/>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0" lvl="0" indent="0" algn="l" rtl="0">
              <a:lnSpc>
                <a:spcPct val="90000"/>
              </a:lnSpc>
              <a:spcBef>
                <a:spcPts val="0"/>
              </a:spcBef>
              <a:spcAft>
                <a:spcPts val="0"/>
              </a:spcAft>
              <a:buSzPts val="2400"/>
              <a:buNone/>
            </a:pPr>
            <a:r>
              <a:rPr lang="es-ES" sz="2400"/>
              <a:t>No sigue una curva clásica de envejecimiento. </a:t>
            </a:r>
            <a:endParaRPr/>
          </a:p>
          <a:p>
            <a:pPr marL="0" lvl="0" indent="0" algn="l" rtl="0">
              <a:lnSpc>
                <a:spcPct val="90000"/>
              </a:lnSpc>
              <a:spcBef>
                <a:spcPts val="1400"/>
              </a:spcBef>
              <a:spcAft>
                <a:spcPts val="0"/>
              </a:spcAft>
              <a:buSzPts val="2400"/>
              <a:buNone/>
            </a:pPr>
            <a:endParaRPr sz="2400"/>
          </a:p>
        </p:txBody>
      </p:sp>
      <p:sp>
        <p:nvSpPr>
          <p:cNvPr id="409" name="Google Shape;409;p6"/>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13</a:t>
            </a:fld>
            <a:endParaRPr/>
          </a:p>
        </p:txBody>
      </p:sp>
      <p:sp>
        <p:nvSpPr>
          <p:cNvPr id="410" name="Google Shape;410;p6"/>
          <p:cNvSpPr txBox="1"/>
          <p:nvPr/>
        </p:nvSpPr>
        <p:spPr>
          <a:xfrm>
            <a:off x="1248008" y="5651586"/>
            <a:ext cx="3341212"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rgbClr val="2A393D"/>
                </a:solidFill>
                <a:latin typeface="Calibri"/>
                <a:ea typeface="Calibri"/>
                <a:cs typeface="Calibri"/>
                <a:sym typeface="Calibri"/>
              </a:rPr>
              <a:t>Envejecimiento del hardware</a:t>
            </a:r>
            <a:endParaRPr sz="1400" b="0" i="0" u="none" strike="noStrike" cap="none">
              <a:solidFill>
                <a:srgbClr val="000000"/>
              </a:solidFill>
              <a:latin typeface="Arial"/>
              <a:ea typeface="Arial"/>
              <a:cs typeface="Arial"/>
              <a:sym typeface="Arial"/>
            </a:endParaRPr>
          </a:p>
        </p:txBody>
      </p:sp>
      <p:sp>
        <p:nvSpPr>
          <p:cNvPr id="411" name="Google Shape;411;p6"/>
          <p:cNvSpPr/>
          <p:nvPr/>
        </p:nvSpPr>
        <p:spPr>
          <a:xfrm>
            <a:off x="7842029" y="3889172"/>
            <a:ext cx="2223502" cy="1000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412" name="Google Shape;412;p6"/>
          <p:cNvPicPr preferRelativeResize="0"/>
          <p:nvPr/>
        </p:nvPicPr>
        <p:blipFill rotWithShape="1">
          <a:blip r:embed="rId3">
            <a:alphaModFix/>
          </a:blip>
          <a:srcRect r="2780"/>
          <a:stretch/>
        </p:blipFill>
        <p:spPr>
          <a:xfrm>
            <a:off x="1101709" y="2564904"/>
            <a:ext cx="4387760" cy="3092439"/>
          </a:xfrm>
          <a:prstGeom prst="rect">
            <a:avLst/>
          </a:prstGeom>
          <a:noFill/>
          <a:ln>
            <a:noFill/>
          </a:ln>
        </p:spPr>
      </p:pic>
      <p:pic>
        <p:nvPicPr>
          <p:cNvPr id="413" name="Google Shape;413;p6"/>
          <p:cNvPicPr preferRelativeResize="0"/>
          <p:nvPr/>
        </p:nvPicPr>
        <p:blipFill rotWithShape="1">
          <a:blip r:embed="rId4">
            <a:alphaModFix/>
          </a:blip>
          <a:srcRect/>
          <a:stretch/>
        </p:blipFill>
        <p:spPr>
          <a:xfrm>
            <a:off x="6624662" y="2564904"/>
            <a:ext cx="4261841" cy="2910447"/>
          </a:xfrm>
          <a:prstGeom prst="rect">
            <a:avLst/>
          </a:prstGeom>
          <a:noFill/>
          <a:ln>
            <a:noFill/>
          </a:ln>
        </p:spPr>
      </p:pic>
      <p:sp>
        <p:nvSpPr>
          <p:cNvPr id="414" name="Google Shape;414;p6"/>
          <p:cNvSpPr txBox="1"/>
          <p:nvPr/>
        </p:nvSpPr>
        <p:spPr>
          <a:xfrm>
            <a:off x="7626852" y="5464302"/>
            <a:ext cx="2438679"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rgbClr val="2A393D"/>
                </a:solidFill>
                <a:latin typeface="Calibri"/>
                <a:ea typeface="Calibri"/>
                <a:cs typeface="Calibri"/>
                <a:sym typeface="Calibri"/>
              </a:rPr>
              <a:t>Envejecimiento del software</a:t>
            </a:r>
            <a:endParaRPr sz="1400" b="0" i="0" u="none" strike="noStrike" cap="none">
              <a:solidFill>
                <a:srgbClr val="000000"/>
              </a:solidFill>
              <a:latin typeface="Arial"/>
              <a:ea typeface="Arial"/>
              <a:cs typeface="Arial"/>
              <a:sym typeface="Arial"/>
            </a:endParaRPr>
          </a:p>
        </p:txBody>
      </p:sp>
      <p:sp>
        <p:nvSpPr>
          <p:cNvPr id="415" name="Google Shape;415;p6"/>
          <p:cNvSpPr/>
          <p:nvPr/>
        </p:nvSpPr>
        <p:spPr>
          <a:xfrm>
            <a:off x="3096270" y="4655295"/>
            <a:ext cx="6118225" cy="1015663"/>
          </a:xfrm>
          <a:prstGeom prst="rect">
            <a:avLst/>
          </a:prstGeom>
          <a:solidFill>
            <a:schemeClr val="accent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Calibri"/>
                <a:ea typeface="Calibri"/>
                <a:cs typeface="Calibri"/>
                <a:sym typeface="Calibri"/>
              </a:rPr>
              <a:t>El problema no está en el tiempo de operación, sino en los cambios.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7"/>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Tipos de producto de software</a:t>
            </a:r>
            <a:endParaRPr/>
          </a:p>
        </p:txBody>
      </p:sp>
      <p:sp>
        <p:nvSpPr>
          <p:cNvPr id="421" name="Google Shape;421;p7"/>
          <p:cNvSpPr txBox="1">
            <a:spLocks noGrp="1"/>
          </p:cNvSpPr>
          <p:nvPr>
            <p:ph type="body" idx="1"/>
          </p:nvPr>
        </p:nvSpPr>
        <p:spPr>
          <a:xfrm>
            <a:off x="6016136" y="3717032"/>
            <a:ext cx="4919733" cy="4023360"/>
          </a:xfrm>
          <a:prstGeom prst="rect">
            <a:avLst/>
          </a:prstGeom>
          <a:noFill/>
          <a:ln>
            <a:noFill/>
          </a:ln>
        </p:spPr>
        <p:txBody>
          <a:bodyPr spcFirstLastPara="1" wrap="square" lIns="0" tIns="45700" rIns="0" bIns="45700" anchor="t" anchorCtr="0">
            <a:noAutofit/>
          </a:bodyPr>
          <a:lstStyle/>
          <a:p>
            <a:pPr marL="378969" lvl="1" indent="0" algn="l" rtl="0">
              <a:lnSpc>
                <a:spcPct val="90000"/>
              </a:lnSpc>
              <a:spcBef>
                <a:spcPts val="0"/>
              </a:spcBef>
              <a:spcAft>
                <a:spcPts val="0"/>
              </a:spcAft>
              <a:buSzPts val="2800"/>
              <a:buNone/>
            </a:pPr>
            <a:endParaRPr sz="2800" b="1"/>
          </a:p>
          <a:p>
            <a:pPr marL="0" lvl="0" indent="0" algn="l" rtl="0">
              <a:lnSpc>
                <a:spcPct val="100000"/>
              </a:lnSpc>
              <a:spcBef>
                <a:spcPts val="0"/>
              </a:spcBef>
              <a:spcAft>
                <a:spcPts val="0"/>
              </a:spcAft>
              <a:buClr>
                <a:srgbClr val="000000"/>
              </a:buClr>
              <a:buSzPts val="2800"/>
              <a:buNone/>
            </a:pPr>
            <a:r>
              <a:rPr lang="es-ES" sz="2400" b="1">
                <a:solidFill>
                  <a:schemeClr val="dk1"/>
                </a:solidFill>
              </a:rPr>
              <a:t>Personalizados:</a:t>
            </a:r>
            <a:r>
              <a:rPr lang="es-ES" sz="2800" b="1"/>
              <a:t> </a:t>
            </a:r>
            <a:r>
              <a:rPr lang="es-ES" sz="2400">
                <a:solidFill>
                  <a:schemeClr val="dk1"/>
                </a:solidFill>
              </a:rPr>
              <a:t>Sistemas requeridos por un cliente en particular.</a:t>
            </a:r>
            <a:endParaRPr sz="2400">
              <a:solidFill>
                <a:schemeClr val="dk1"/>
              </a:solidFill>
            </a:endParaRPr>
          </a:p>
        </p:txBody>
      </p:sp>
      <p:sp>
        <p:nvSpPr>
          <p:cNvPr id="422" name="Google Shape;422;p7"/>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14</a:t>
            </a:fld>
            <a:endParaRPr/>
          </a:p>
        </p:txBody>
      </p:sp>
      <p:sp>
        <p:nvSpPr>
          <p:cNvPr id="423" name="Google Shape;423;p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424" name="Google Shape;424;p7"/>
          <p:cNvSpPr/>
          <p:nvPr/>
        </p:nvSpPr>
        <p:spPr>
          <a:xfrm>
            <a:off x="5916007" y="2073339"/>
            <a:ext cx="5544616" cy="15696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s-ES" sz="2400" b="1" i="0" u="none" strike="noStrike" cap="none">
                <a:solidFill>
                  <a:schemeClr val="dk1"/>
                </a:solidFill>
                <a:latin typeface="Calibri"/>
                <a:ea typeface="Calibri"/>
                <a:cs typeface="Calibri"/>
                <a:sym typeface="Calibri"/>
              </a:rPr>
              <a:t>Genéricos: </a:t>
            </a:r>
            <a:r>
              <a:rPr lang="es-ES" sz="2400" b="0" i="0" u="none" strike="noStrike" cap="none">
                <a:solidFill>
                  <a:schemeClr val="dk1"/>
                </a:solidFill>
                <a:latin typeface="Calibri"/>
                <a:ea typeface="Calibri"/>
                <a:cs typeface="Calibri"/>
                <a:sym typeface="Calibri"/>
              </a:rPr>
              <a:t>Sistemas aislados producidos por organizaciones desarrolladoras de software y que se venden en un mercado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s-ES" sz="2400" b="0" i="0" u="none" strike="noStrike" cap="none">
                <a:solidFill>
                  <a:schemeClr val="dk1"/>
                </a:solidFill>
                <a:latin typeface="Calibri"/>
                <a:ea typeface="Calibri"/>
                <a:cs typeface="Calibri"/>
                <a:sym typeface="Calibri"/>
              </a:rPr>
              <a:t>abierto.</a:t>
            </a:r>
            <a:endParaRPr sz="2400" b="0" i="0" u="none" strike="noStrike" cap="none">
              <a:solidFill>
                <a:schemeClr val="dk1"/>
              </a:solidFill>
              <a:latin typeface="Calibri"/>
              <a:ea typeface="Calibri"/>
              <a:cs typeface="Calibri"/>
              <a:sym typeface="Calibri"/>
            </a:endParaRPr>
          </a:p>
        </p:txBody>
      </p:sp>
      <p:pic>
        <p:nvPicPr>
          <p:cNvPr id="425" name="Google Shape;425;p7"/>
          <p:cNvPicPr preferRelativeResize="0"/>
          <p:nvPr/>
        </p:nvPicPr>
        <p:blipFill rotWithShape="1">
          <a:blip r:embed="rId3">
            <a:alphaModFix/>
          </a:blip>
          <a:srcRect/>
          <a:stretch/>
        </p:blipFill>
        <p:spPr>
          <a:xfrm>
            <a:off x="936030" y="2348880"/>
            <a:ext cx="4081267" cy="3168352"/>
          </a:xfrm>
          <a:prstGeom prst="rect">
            <a:avLst/>
          </a:prstGeom>
          <a:noFill/>
          <a:ln>
            <a:noFill/>
          </a:ln>
        </p:spPr>
      </p:pic>
      <p:grpSp>
        <p:nvGrpSpPr>
          <p:cNvPr id="426" name="Google Shape;426;p7"/>
          <p:cNvGrpSpPr/>
          <p:nvPr/>
        </p:nvGrpSpPr>
        <p:grpSpPr>
          <a:xfrm>
            <a:off x="2204349" y="1737361"/>
            <a:ext cx="6624736" cy="3456384"/>
            <a:chOff x="274206" y="2585674"/>
            <a:chExt cx="6624736" cy="3456384"/>
          </a:xfrm>
        </p:grpSpPr>
        <p:sp>
          <p:nvSpPr>
            <p:cNvPr id="427" name="Google Shape;427;p7"/>
            <p:cNvSpPr/>
            <p:nvPr/>
          </p:nvSpPr>
          <p:spPr>
            <a:xfrm>
              <a:off x="274206" y="2585674"/>
              <a:ext cx="6624736" cy="3456384"/>
            </a:xfrm>
            <a:prstGeom prst="roundRect">
              <a:avLst>
                <a:gd name="adj" fmla="val 16667"/>
              </a:avLst>
            </a:prstGeom>
            <a:solidFill>
              <a:srgbClr val="8B8B8B"/>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28" name="Google Shape;428;p7"/>
            <p:cNvSpPr/>
            <p:nvPr/>
          </p:nvSpPr>
          <p:spPr>
            <a:xfrm>
              <a:off x="1024841" y="3562591"/>
              <a:ext cx="4960575" cy="156966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s-ES" sz="2400" b="1" i="0" u="none" strike="noStrike" cap="none">
                  <a:solidFill>
                    <a:schemeClr val="dk1"/>
                  </a:solidFill>
                  <a:latin typeface="Calibri"/>
                  <a:ea typeface="Calibri"/>
                  <a:cs typeface="Calibri"/>
                  <a:sym typeface="Calibri"/>
                </a:rPr>
                <a:t>Cada vez más sistemas son construidos por un producto genérico como base que luego es adaptado a los requerimientos del cliente.</a:t>
              </a:r>
              <a:endParaRPr sz="1400" b="0" i="0" u="none" strike="noStrike" cap="none">
                <a:solidFill>
                  <a:srgbClr val="000000"/>
                </a:solidFill>
                <a:latin typeface="Arial"/>
                <a:ea typeface="Arial"/>
                <a:cs typeface="Arial"/>
                <a:sym typeface="Arial"/>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8"/>
          <p:cNvSpPr txBox="1">
            <a:spLocks noGrp="1"/>
          </p:cNvSpPr>
          <p:nvPr>
            <p:ph type="title"/>
          </p:nvPr>
        </p:nvSpPr>
        <p:spPr>
          <a:xfrm>
            <a:off x="1101709" y="286604"/>
            <a:ext cx="10099001" cy="1080491"/>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Clasificación del Software</a:t>
            </a:r>
            <a:endParaRPr sz="4400" b="1"/>
          </a:p>
        </p:txBody>
      </p:sp>
      <p:sp>
        <p:nvSpPr>
          <p:cNvPr id="434" name="Google Shape;434;p8"/>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15</a:t>
            </a:fld>
            <a:endParaRPr/>
          </a:p>
        </p:txBody>
      </p:sp>
      <p:grpSp>
        <p:nvGrpSpPr>
          <p:cNvPr id="435" name="Google Shape;435;p8"/>
          <p:cNvGrpSpPr/>
          <p:nvPr/>
        </p:nvGrpSpPr>
        <p:grpSpPr>
          <a:xfrm>
            <a:off x="2613650" y="1799948"/>
            <a:ext cx="5111126" cy="657815"/>
            <a:chOff x="2664221" y="1705629"/>
            <a:chExt cx="6264697" cy="657815"/>
          </a:xfrm>
        </p:grpSpPr>
        <p:sp>
          <p:nvSpPr>
            <p:cNvPr id="436" name="Google Shape;436;p8"/>
            <p:cNvSpPr/>
            <p:nvPr/>
          </p:nvSpPr>
          <p:spPr>
            <a:xfrm>
              <a:off x="3158485" y="1705629"/>
              <a:ext cx="5770433" cy="475600"/>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De sistemas </a:t>
              </a:r>
              <a:endParaRPr sz="2000" b="1" i="0" u="none" strike="noStrike" cap="none">
                <a:solidFill>
                  <a:schemeClr val="dk1"/>
                </a:solidFill>
                <a:latin typeface="Calibri"/>
                <a:ea typeface="Calibri"/>
                <a:cs typeface="Calibri"/>
                <a:sym typeface="Calibri"/>
              </a:endParaRPr>
            </a:p>
          </p:txBody>
        </p:sp>
        <p:grpSp>
          <p:nvGrpSpPr>
            <p:cNvPr id="437" name="Google Shape;437;p8"/>
            <p:cNvGrpSpPr/>
            <p:nvPr/>
          </p:nvGrpSpPr>
          <p:grpSpPr>
            <a:xfrm>
              <a:off x="2664221" y="1705629"/>
              <a:ext cx="820107" cy="657815"/>
              <a:chOff x="2664221" y="1705629"/>
              <a:chExt cx="820107" cy="657815"/>
            </a:xfrm>
          </p:grpSpPr>
          <p:sp>
            <p:nvSpPr>
              <p:cNvPr id="438" name="Google Shape;438;p8"/>
              <p:cNvSpPr/>
              <p:nvPr/>
            </p:nvSpPr>
            <p:spPr>
              <a:xfrm flipH="1">
                <a:off x="2664221" y="1705629"/>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8"/>
              <p:cNvSpPr/>
              <p:nvPr/>
            </p:nvSpPr>
            <p:spPr>
              <a:xfrm>
                <a:off x="2886790" y="1772926"/>
                <a:ext cx="402674"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40" name="Google Shape;440;p8"/>
          <p:cNvGrpSpPr/>
          <p:nvPr/>
        </p:nvGrpSpPr>
        <p:grpSpPr>
          <a:xfrm>
            <a:off x="2779932" y="2417711"/>
            <a:ext cx="5221069" cy="657815"/>
            <a:chOff x="2681504" y="2395449"/>
            <a:chExt cx="5221069" cy="657815"/>
          </a:xfrm>
        </p:grpSpPr>
        <p:sp>
          <p:nvSpPr>
            <p:cNvPr id="441" name="Google Shape;441;p8"/>
            <p:cNvSpPr/>
            <p:nvPr/>
          </p:nvSpPr>
          <p:spPr>
            <a:xfrm>
              <a:off x="3054473" y="2481328"/>
              <a:ext cx="4848100" cy="458754"/>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De aplicación </a:t>
              </a:r>
              <a:endParaRPr sz="2000" b="1" i="0" u="none" strike="noStrike" cap="none">
                <a:solidFill>
                  <a:schemeClr val="dk1"/>
                </a:solidFill>
                <a:latin typeface="Calibri"/>
                <a:ea typeface="Calibri"/>
                <a:cs typeface="Calibri"/>
                <a:sym typeface="Calibri"/>
              </a:endParaRPr>
            </a:p>
          </p:txBody>
        </p:sp>
        <p:grpSp>
          <p:nvGrpSpPr>
            <p:cNvPr id="442" name="Google Shape;442;p8"/>
            <p:cNvGrpSpPr/>
            <p:nvPr/>
          </p:nvGrpSpPr>
          <p:grpSpPr>
            <a:xfrm>
              <a:off x="2681504" y="2395449"/>
              <a:ext cx="820107" cy="657815"/>
              <a:chOff x="1861397" y="2734935"/>
              <a:chExt cx="820107" cy="657815"/>
            </a:xfrm>
          </p:grpSpPr>
          <p:sp>
            <p:nvSpPr>
              <p:cNvPr id="443" name="Google Shape;443;p8"/>
              <p:cNvSpPr/>
              <p:nvPr/>
            </p:nvSpPr>
            <p:spPr>
              <a:xfrm flipH="1">
                <a:off x="1861397" y="273493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8"/>
              <p:cNvSpPr/>
              <p:nvPr/>
            </p:nvSpPr>
            <p:spPr>
              <a:xfrm flipH="1">
                <a:off x="1981296" y="2802232"/>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45" name="Google Shape;445;p8"/>
          <p:cNvGrpSpPr/>
          <p:nvPr/>
        </p:nvGrpSpPr>
        <p:grpSpPr>
          <a:xfrm>
            <a:off x="3425526" y="4235494"/>
            <a:ext cx="6021498" cy="526469"/>
            <a:chOff x="2678073" y="3023015"/>
            <a:chExt cx="6021498" cy="725758"/>
          </a:xfrm>
        </p:grpSpPr>
        <p:sp>
          <p:nvSpPr>
            <p:cNvPr id="446" name="Google Shape;446;p8"/>
            <p:cNvSpPr/>
            <p:nvPr/>
          </p:nvSpPr>
          <p:spPr>
            <a:xfrm>
              <a:off x="2943273" y="3023015"/>
              <a:ext cx="5756298" cy="667912"/>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De línea de productos </a:t>
              </a:r>
              <a:endParaRPr sz="2000" b="1" i="0" u="none" strike="noStrike" cap="none">
                <a:solidFill>
                  <a:schemeClr val="dk1"/>
                </a:solidFill>
                <a:latin typeface="Calibri"/>
                <a:ea typeface="Calibri"/>
                <a:cs typeface="Calibri"/>
                <a:sym typeface="Calibri"/>
              </a:endParaRPr>
            </a:p>
          </p:txBody>
        </p:sp>
        <p:grpSp>
          <p:nvGrpSpPr>
            <p:cNvPr id="447" name="Google Shape;447;p8"/>
            <p:cNvGrpSpPr/>
            <p:nvPr/>
          </p:nvGrpSpPr>
          <p:grpSpPr>
            <a:xfrm>
              <a:off x="2678073" y="3090958"/>
              <a:ext cx="820107" cy="657815"/>
              <a:chOff x="1861397" y="2734935"/>
              <a:chExt cx="820107" cy="657815"/>
            </a:xfrm>
          </p:grpSpPr>
          <p:sp>
            <p:nvSpPr>
              <p:cNvPr id="448" name="Google Shape;448;p8"/>
              <p:cNvSpPr/>
              <p:nvPr/>
            </p:nvSpPr>
            <p:spPr>
              <a:xfrm flipH="1">
                <a:off x="1861397" y="273493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8"/>
              <p:cNvSpPr/>
              <p:nvPr/>
            </p:nvSpPr>
            <p:spPr>
              <a:xfrm flipH="1">
                <a:off x="1981296" y="2802232"/>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50" name="Google Shape;450;p8"/>
          <p:cNvGrpSpPr/>
          <p:nvPr/>
        </p:nvGrpSpPr>
        <p:grpSpPr>
          <a:xfrm>
            <a:off x="3189984" y="3608836"/>
            <a:ext cx="6107922" cy="531517"/>
            <a:chOff x="2678073" y="2993388"/>
            <a:chExt cx="6107922" cy="755385"/>
          </a:xfrm>
        </p:grpSpPr>
        <p:sp>
          <p:nvSpPr>
            <p:cNvPr id="451" name="Google Shape;451;p8"/>
            <p:cNvSpPr/>
            <p:nvPr/>
          </p:nvSpPr>
          <p:spPr>
            <a:xfrm>
              <a:off x="3029697" y="2993388"/>
              <a:ext cx="5756298" cy="667912"/>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Empotrado </a:t>
              </a:r>
              <a:endParaRPr sz="2000" b="1" i="0" u="none" strike="noStrike" cap="none">
                <a:solidFill>
                  <a:schemeClr val="dk1"/>
                </a:solidFill>
                <a:latin typeface="Calibri"/>
                <a:ea typeface="Calibri"/>
                <a:cs typeface="Calibri"/>
                <a:sym typeface="Calibri"/>
              </a:endParaRPr>
            </a:p>
          </p:txBody>
        </p:sp>
        <p:grpSp>
          <p:nvGrpSpPr>
            <p:cNvPr id="452" name="Google Shape;452;p8"/>
            <p:cNvGrpSpPr/>
            <p:nvPr/>
          </p:nvGrpSpPr>
          <p:grpSpPr>
            <a:xfrm>
              <a:off x="2678073" y="3090958"/>
              <a:ext cx="820107" cy="657815"/>
              <a:chOff x="1861397" y="2734935"/>
              <a:chExt cx="820107" cy="657815"/>
            </a:xfrm>
          </p:grpSpPr>
          <p:sp>
            <p:nvSpPr>
              <p:cNvPr id="453" name="Google Shape;453;p8"/>
              <p:cNvSpPr/>
              <p:nvPr/>
            </p:nvSpPr>
            <p:spPr>
              <a:xfrm flipH="1">
                <a:off x="1861397" y="273493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8"/>
              <p:cNvSpPr/>
              <p:nvPr/>
            </p:nvSpPr>
            <p:spPr>
              <a:xfrm flipH="1">
                <a:off x="1981296" y="2802232"/>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55" name="Google Shape;455;p8"/>
          <p:cNvGrpSpPr/>
          <p:nvPr/>
        </p:nvGrpSpPr>
        <p:grpSpPr>
          <a:xfrm>
            <a:off x="3075830" y="3006286"/>
            <a:ext cx="5302859" cy="517905"/>
            <a:chOff x="2678073" y="3090958"/>
            <a:chExt cx="6218124" cy="760666"/>
          </a:xfrm>
        </p:grpSpPr>
        <p:sp>
          <p:nvSpPr>
            <p:cNvPr id="456" name="Google Shape;456;p8"/>
            <p:cNvSpPr/>
            <p:nvPr/>
          </p:nvSpPr>
          <p:spPr>
            <a:xfrm>
              <a:off x="3139899" y="3183712"/>
              <a:ext cx="5756298" cy="667912"/>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Científico  y de ingeniería </a:t>
              </a:r>
              <a:endParaRPr sz="2000" b="1" i="0" u="none" strike="noStrike" cap="none">
                <a:solidFill>
                  <a:schemeClr val="dk1"/>
                </a:solidFill>
                <a:latin typeface="Calibri"/>
                <a:ea typeface="Calibri"/>
                <a:cs typeface="Calibri"/>
                <a:sym typeface="Calibri"/>
              </a:endParaRPr>
            </a:p>
          </p:txBody>
        </p:sp>
        <p:grpSp>
          <p:nvGrpSpPr>
            <p:cNvPr id="457" name="Google Shape;457;p8"/>
            <p:cNvGrpSpPr/>
            <p:nvPr/>
          </p:nvGrpSpPr>
          <p:grpSpPr>
            <a:xfrm>
              <a:off x="2678073" y="3090958"/>
              <a:ext cx="820107" cy="657815"/>
              <a:chOff x="1861397" y="2734935"/>
              <a:chExt cx="820107" cy="657815"/>
            </a:xfrm>
          </p:grpSpPr>
          <p:sp>
            <p:nvSpPr>
              <p:cNvPr id="458" name="Google Shape;458;p8"/>
              <p:cNvSpPr/>
              <p:nvPr/>
            </p:nvSpPr>
            <p:spPr>
              <a:xfrm flipH="1">
                <a:off x="1861397" y="273493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8"/>
              <p:cNvSpPr/>
              <p:nvPr/>
            </p:nvSpPr>
            <p:spPr>
              <a:xfrm flipH="1">
                <a:off x="1981296" y="2802232"/>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60" name="Google Shape;460;p8"/>
          <p:cNvGrpSpPr/>
          <p:nvPr/>
        </p:nvGrpSpPr>
        <p:grpSpPr>
          <a:xfrm>
            <a:off x="3529872" y="4810133"/>
            <a:ext cx="6336605" cy="657815"/>
            <a:chOff x="2927314" y="3488468"/>
            <a:chExt cx="6336605" cy="657815"/>
          </a:xfrm>
        </p:grpSpPr>
        <p:sp>
          <p:nvSpPr>
            <p:cNvPr id="461" name="Google Shape;461;p8"/>
            <p:cNvSpPr/>
            <p:nvPr/>
          </p:nvSpPr>
          <p:spPr>
            <a:xfrm>
              <a:off x="3507621" y="3521497"/>
              <a:ext cx="5756298" cy="499406"/>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Aplicaciones Web </a:t>
              </a:r>
              <a:endParaRPr sz="2000" b="1" i="0" u="none" strike="noStrike" cap="none">
                <a:solidFill>
                  <a:schemeClr val="dk1"/>
                </a:solidFill>
                <a:latin typeface="Calibri"/>
                <a:ea typeface="Calibri"/>
                <a:cs typeface="Calibri"/>
                <a:sym typeface="Calibri"/>
              </a:endParaRPr>
            </a:p>
          </p:txBody>
        </p:sp>
        <p:grpSp>
          <p:nvGrpSpPr>
            <p:cNvPr id="462" name="Google Shape;462;p8"/>
            <p:cNvGrpSpPr/>
            <p:nvPr/>
          </p:nvGrpSpPr>
          <p:grpSpPr>
            <a:xfrm>
              <a:off x="2927314" y="3488468"/>
              <a:ext cx="820107" cy="657815"/>
              <a:chOff x="2110638" y="3132445"/>
              <a:chExt cx="820107" cy="657815"/>
            </a:xfrm>
          </p:grpSpPr>
          <p:sp>
            <p:nvSpPr>
              <p:cNvPr id="463" name="Google Shape;463;p8"/>
              <p:cNvSpPr/>
              <p:nvPr/>
            </p:nvSpPr>
            <p:spPr>
              <a:xfrm flipH="1">
                <a:off x="2110638" y="313244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8"/>
              <p:cNvSpPr/>
              <p:nvPr/>
            </p:nvSpPr>
            <p:spPr>
              <a:xfrm flipH="1">
                <a:off x="2199148" y="3181263"/>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65" name="Google Shape;465;p8"/>
          <p:cNvGrpSpPr/>
          <p:nvPr/>
        </p:nvGrpSpPr>
        <p:grpSpPr>
          <a:xfrm>
            <a:off x="3835579" y="5439556"/>
            <a:ext cx="6426602" cy="657815"/>
            <a:chOff x="3353684" y="3339886"/>
            <a:chExt cx="6426602" cy="657815"/>
          </a:xfrm>
        </p:grpSpPr>
        <p:sp>
          <p:nvSpPr>
            <p:cNvPr id="466" name="Google Shape;466;p8"/>
            <p:cNvSpPr/>
            <p:nvPr/>
          </p:nvSpPr>
          <p:spPr>
            <a:xfrm>
              <a:off x="4023988" y="3352128"/>
              <a:ext cx="5756298" cy="575135"/>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De inteligencia artificial</a:t>
              </a:r>
              <a:endParaRPr sz="2000" b="1" i="0" u="none" strike="noStrike" cap="none">
                <a:solidFill>
                  <a:schemeClr val="dk1"/>
                </a:solidFill>
                <a:latin typeface="Calibri"/>
                <a:ea typeface="Calibri"/>
                <a:cs typeface="Calibri"/>
                <a:sym typeface="Calibri"/>
              </a:endParaRPr>
            </a:p>
          </p:txBody>
        </p:sp>
        <p:grpSp>
          <p:nvGrpSpPr>
            <p:cNvPr id="467" name="Google Shape;467;p8"/>
            <p:cNvGrpSpPr/>
            <p:nvPr/>
          </p:nvGrpSpPr>
          <p:grpSpPr>
            <a:xfrm>
              <a:off x="3353684" y="3339886"/>
              <a:ext cx="820107" cy="657815"/>
              <a:chOff x="2537008" y="2983863"/>
              <a:chExt cx="820107" cy="657815"/>
            </a:xfrm>
          </p:grpSpPr>
          <p:sp>
            <p:nvSpPr>
              <p:cNvPr id="468" name="Google Shape;468;p8"/>
              <p:cNvSpPr/>
              <p:nvPr/>
            </p:nvSpPr>
            <p:spPr>
              <a:xfrm flipH="1">
                <a:off x="2537008" y="2983863"/>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8"/>
              <p:cNvSpPr/>
              <p:nvPr/>
            </p:nvSpPr>
            <p:spPr>
              <a:xfrm flipH="1">
                <a:off x="2776808" y="3077304"/>
                <a:ext cx="580307"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5"/>
                                        </p:tgtEl>
                                        <p:attrNameLst>
                                          <p:attrName>style.visibility</p:attrName>
                                        </p:attrNameLst>
                                      </p:cBhvr>
                                      <p:to>
                                        <p:strVal val="visible"/>
                                      </p:to>
                                    </p:set>
                                    <p:animEffect transition="in" filter="fade">
                                      <p:cBhvr>
                                        <p:cTn id="7" dur="1000"/>
                                        <p:tgtEl>
                                          <p:spTgt spid="43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40"/>
                                        </p:tgtEl>
                                        <p:attrNameLst>
                                          <p:attrName>style.visibility</p:attrName>
                                        </p:attrNameLst>
                                      </p:cBhvr>
                                      <p:to>
                                        <p:strVal val="visible"/>
                                      </p:to>
                                    </p:set>
                                    <p:animEffect transition="in" filter="fade">
                                      <p:cBhvr>
                                        <p:cTn id="12" dur="1000"/>
                                        <p:tgtEl>
                                          <p:spTgt spid="44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55"/>
                                        </p:tgtEl>
                                        <p:attrNameLst>
                                          <p:attrName>style.visibility</p:attrName>
                                        </p:attrNameLst>
                                      </p:cBhvr>
                                      <p:to>
                                        <p:strVal val="visible"/>
                                      </p:to>
                                    </p:set>
                                    <p:animEffect transition="in" filter="fade">
                                      <p:cBhvr>
                                        <p:cTn id="17" dur="1000"/>
                                        <p:tgtEl>
                                          <p:spTgt spid="45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50"/>
                                        </p:tgtEl>
                                        <p:attrNameLst>
                                          <p:attrName>style.visibility</p:attrName>
                                        </p:attrNameLst>
                                      </p:cBhvr>
                                      <p:to>
                                        <p:strVal val="visible"/>
                                      </p:to>
                                    </p:set>
                                    <p:animEffect transition="in" filter="fade">
                                      <p:cBhvr>
                                        <p:cTn id="22" dur="500"/>
                                        <p:tgtEl>
                                          <p:spTgt spid="450"/>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45"/>
                                        </p:tgtEl>
                                        <p:attrNameLst>
                                          <p:attrName>style.visibility</p:attrName>
                                        </p:attrNameLst>
                                      </p:cBhvr>
                                      <p:to>
                                        <p:strVal val="visible"/>
                                      </p:to>
                                    </p:set>
                                    <p:anim calcmode="lin" valueType="num">
                                      <p:cBhvr additive="base">
                                        <p:cTn id="27" dur="500"/>
                                        <p:tgtEl>
                                          <p:spTgt spid="445"/>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460"/>
                                        </p:tgtEl>
                                        <p:attrNameLst>
                                          <p:attrName>style.visibility</p:attrName>
                                        </p:attrNameLst>
                                      </p:cBhvr>
                                      <p:to>
                                        <p:strVal val="visible"/>
                                      </p:to>
                                    </p:set>
                                    <p:anim calcmode="lin" valueType="num">
                                      <p:cBhvr additive="base">
                                        <p:cTn id="32" dur="500"/>
                                        <p:tgtEl>
                                          <p:spTgt spid="460"/>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65"/>
                                        </p:tgtEl>
                                        <p:attrNameLst>
                                          <p:attrName>style.visibility</p:attrName>
                                        </p:attrNameLst>
                                      </p:cBhvr>
                                      <p:to>
                                        <p:strVal val="visible"/>
                                      </p:to>
                                    </p:set>
                                    <p:animEffect transition="in" filter="fade">
                                      <p:cBhvr>
                                        <p:cTn id="37" dur="500"/>
                                        <p:tgtEl>
                                          <p:spTgt spid="4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9"/>
          <p:cNvSpPr txBox="1">
            <a:spLocks noGrp="1"/>
          </p:cNvSpPr>
          <p:nvPr>
            <p:ph type="title"/>
          </p:nvPr>
        </p:nvSpPr>
        <p:spPr>
          <a:xfrm>
            <a:off x="864025" y="627251"/>
            <a:ext cx="10098900" cy="114600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Software - Nuevos retos</a:t>
            </a:r>
            <a:br>
              <a:rPr lang="es-ES" sz="4400" b="1"/>
            </a:br>
            <a:endParaRPr sz="4400" b="1"/>
          </a:p>
        </p:txBody>
      </p:sp>
      <p:sp>
        <p:nvSpPr>
          <p:cNvPr id="475" name="Google Shape;475;p9"/>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0" algn="l" rtl="0">
              <a:lnSpc>
                <a:spcPct val="90000"/>
              </a:lnSpc>
              <a:spcBef>
                <a:spcPts val="0"/>
              </a:spcBef>
              <a:spcAft>
                <a:spcPts val="0"/>
              </a:spcAft>
              <a:buSzPts val="2000"/>
              <a:buNone/>
            </a:pPr>
            <a:endParaRPr/>
          </a:p>
        </p:txBody>
      </p:sp>
      <p:sp>
        <p:nvSpPr>
          <p:cNvPr id="476" name="Google Shape;476;p9"/>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16</a:t>
            </a:fld>
            <a:endParaRPr/>
          </a:p>
        </p:txBody>
      </p:sp>
      <p:pic>
        <p:nvPicPr>
          <p:cNvPr id="477" name="Google Shape;477;p9" descr="La UCLM acoge por primera vez la Conferencia Internacional sobre Computación  Ubicua e Inteligencia Ambiental | UCLMtv"/>
          <p:cNvPicPr preferRelativeResize="0"/>
          <p:nvPr/>
        </p:nvPicPr>
        <p:blipFill rotWithShape="1">
          <a:blip r:embed="rId3">
            <a:alphaModFix/>
          </a:blip>
          <a:srcRect/>
          <a:stretch/>
        </p:blipFill>
        <p:spPr>
          <a:xfrm>
            <a:off x="864022" y="1840016"/>
            <a:ext cx="5112568" cy="2871334"/>
          </a:xfrm>
          <a:prstGeom prst="rect">
            <a:avLst/>
          </a:prstGeom>
          <a:noFill/>
          <a:ln>
            <a:noFill/>
          </a:ln>
        </p:spPr>
      </p:pic>
      <p:sp>
        <p:nvSpPr>
          <p:cNvPr id="478" name="Google Shape;478;p9"/>
          <p:cNvSpPr/>
          <p:nvPr/>
        </p:nvSpPr>
        <p:spPr>
          <a:xfrm>
            <a:off x="6162741" y="2293058"/>
            <a:ext cx="228562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Computación Ubicua</a:t>
            </a:r>
            <a:endParaRPr sz="2000" b="1" i="0" u="none" strike="noStrike" cap="none">
              <a:solidFill>
                <a:schemeClr val="dk1"/>
              </a:solidFill>
              <a:latin typeface="Calibri"/>
              <a:ea typeface="Calibri"/>
              <a:cs typeface="Calibri"/>
              <a:sym typeface="Calibri"/>
            </a:endParaRPr>
          </a:p>
        </p:txBody>
      </p:sp>
      <p:pic>
        <p:nvPicPr>
          <p:cNvPr id="479" name="Google Shape;479;p9" descr="Qué es la World Wide Web (www) y cómo funciona?"/>
          <p:cNvPicPr preferRelativeResize="0"/>
          <p:nvPr/>
        </p:nvPicPr>
        <p:blipFill rotWithShape="1">
          <a:blip r:embed="rId4">
            <a:alphaModFix/>
          </a:blip>
          <a:srcRect/>
          <a:stretch/>
        </p:blipFill>
        <p:spPr>
          <a:xfrm>
            <a:off x="1246974" y="3212976"/>
            <a:ext cx="5171636" cy="2730624"/>
          </a:xfrm>
          <a:prstGeom prst="rect">
            <a:avLst/>
          </a:prstGeom>
          <a:noFill/>
          <a:ln>
            <a:noFill/>
          </a:ln>
        </p:spPr>
      </p:pic>
      <p:sp>
        <p:nvSpPr>
          <p:cNvPr id="480" name="Google Shape;480;p9"/>
          <p:cNvSpPr/>
          <p:nvPr/>
        </p:nvSpPr>
        <p:spPr>
          <a:xfrm>
            <a:off x="6705981" y="4501634"/>
            <a:ext cx="2653171"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World Wide Web</a:t>
            </a:r>
            <a:endParaRPr sz="2000" b="1" i="0" u="none" strike="noStrike" cap="none">
              <a:solidFill>
                <a:schemeClr val="dk1"/>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10"/>
          <p:cNvSpPr txBox="1">
            <a:spLocks noGrp="1"/>
          </p:cNvSpPr>
          <p:nvPr>
            <p:ph type="title"/>
          </p:nvPr>
        </p:nvSpPr>
        <p:spPr>
          <a:xfrm>
            <a:off x="1101700" y="286601"/>
            <a:ext cx="10098900" cy="112800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Software- Retos</a:t>
            </a:r>
            <a:endParaRPr sz="4400" b="1"/>
          </a:p>
        </p:txBody>
      </p:sp>
      <p:sp>
        <p:nvSpPr>
          <p:cNvPr id="486" name="Google Shape;486;p10"/>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0" algn="l" rtl="0">
              <a:lnSpc>
                <a:spcPct val="90000"/>
              </a:lnSpc>
              <a:spcBef>
                <a:spcPts val="0"/>
              </a:spcBef>
              <a:spcAft>
                <a:spcPts val="0"/>
              </a:spcAft>
              <a:buSzPts val="2000"/>
              <a:buNone/>
            </a:pPr>
            <a:endParaRPr/>
          </a:p>
        </p:txBody>
      </p:sp>
      <p:sp>
        <p:nvSpPr>
          <p:cNvPr id="487" name="Google Shape;487;p10"/>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17</a:t>
            </a:fld>
            <a:endParaRPr/>
          </a:p>
        </p:txBody>
      </p:sp>
      <p:sp>
        <p:nvSpPr>
          <p:cNvPr id="488" name="Google Shape;488;p10"/>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489" name="Google Shape;489;p10"/>
          <p:cNvSpPr/>
          <p:nvPr/>
        </p:nvSpPr>
        <p:spPr>
          <a:xfrm>
            <a:off x="5117359" y="2185559"/>
            <a:ext cx="3845666"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chemeClr val="dk1"/>
                </a:solidFill>
                <a:latin typeface="Calibri"/>
                <a:ea typeface="Calibri"/>
                <a:cs typeface="Calibri"/>
                <a:sym typeface="Calibri"/>
              </a:rPr>
              <a:t>Software </a:t>
            </a:r>
            <a:r>
              <a:rPr lang="es-ES" sz="3200" b="1" i="0" u="none" strike="noStrike" cap="none">
                <a:solidFill>
                  <a:schemeClr val="dk1"/>
                </a:solidFill>
                <a:latin typeface="Calibri"/>
                <a:ea typeface="Calibri"/>
                <a:cs typeface="Calibri"/>
                <a:sym typeface="Calibri"/>
              </a:rPr>
              <a:t>heredado</a:t>
            </a:r>
            <a:r>
              <a:rPr lang="es-ES" sz="2800" b="1" i="0" u="none" strike="noStrike" cap="none">
                <a:solidFill>
                  <a:schemeClr val="dk1"/>
                </a:solidFill>
                <a:latin typeface="Calibri"/>
                <a:ea typeface="Calibri"/>
                <a:cs typeface="Calibri"/>
                <a:sym typeface="Calibri"/>
              </a:rPr>
              <a:t> </a:t>
            </a:r>
            <a:endParaRPr sz="2800" b="0" i="0" u="none" strike="noStrike" cap="none">
              <a:solidFill>
                <a:schemeClr val="dk1"/>
              </a:solidFill>
              <a:latin typeface="Calibri"/>
              <a:ea typeface="Calibri"/>
              <a:cs typeface="Calibri"/>
              <a:sym typeface="Calibri"/>
            </a:endParaRPr>
          </a:p>
        </p:txBody>
      </p:sp>
      <p:sp>
        <p:nvSpPr>
          <p:cNvPr id="490" name="Google Shape;490;p10"/>
          <p:cNvSpPr txBox="1"/>
          <p:nvPr/>
        </p:nvSpPr>
        <p:spPr>
          <a:xfrm>
            <a:off x="6696670" y="5013176"/>
            <a:ext cx="2810065"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chemeClr val="dk1"/>
                </a:solidFill>
                <a:latin typeface="Calibri"/>
                <a:ea typeface="Calibri"/>
                <a:cs typeface="Calibri"/>
                <a:sym typeface="Calibri"/>
              </a:rPr>
              <a:t>Enfrentar el futuro</a:t>
            </a:r>
            <a:endParaRPr sz="2800" b="1" i="0" u="none" strike="noStrike" cap="none">
              <a:solidFill>
                <a:schemeClr val="dk1"/>
              </a:solidFill>
              <a:latin typeface="Calibri"/>
              <a:ea typeface="Calibri"/>
              <a:cs typeface="Calibri"/>
              <a:sym typeface="Calibri"/>
            </a:endParaRPr>
          </a:p>
        </p:txBody>
      </p:sp>
      <p:pic>
        <p:nvPicPr>
          <p:cNvPr id="491" name="Google Shape;491;p10" descr="Guía ejecutiva] Manejo de crisis informáticas – Parte 2 - Blog Nubity"/>
          <p:cNvPicPr preferRelativeResize="0"/>
          <p:nvPr/>
        </p:nvPicPr>
        <p:blipFill rotWithShape="1">
          <a:blip r:embed="rId3">
            <a:alphaModFix/>
          </a:blip>
          <a:srcRect/>
          <a:stretch/>
        </p:blipFill>
        <p:spPr>
          <a:xfrm>
            <a:off x="1082489" y="1753652"/>
            <a:ext cx="3837806" cy="2193032"/>
          </a:xfrm>
          <a:prstGeom prst="rect">
            <a:avLst/>
          </a:prstGeom>
          <a:noFill/>
          <a:ln>
            <a:noFill/>
          </a:ln>
        </p:spPr>
      </p:pic>
      <p:pic>
        <p:nvPicPr>
          <p:cNvPr id="492" name="Google Shape;492;p10" descr="5 ingenierías del futuro que puedes estudiar hoy"/>
          <p:cNvPicPr preferRelativeResize="0"/>
          <p:nvPr/>
        </p:nvPicPr>
        <p:blipFill rotWithShape="1">
          <a:blip r:embed="rId4">
            <a:alphaModFix/>
          </a:blip>
          <a:srcRect/>
          <a:stretch/>
        </p:blipFill>
        <p:spPr>
          <a:xfrm>
            <a:off x="534905" y="3073315"/>
            <a:ext cx="5800725" cy="3257550"/>
          </a:xfrm>
          <a:prstGeom prst="rect">
            <a:avLst/>
          </a:prstGeom>
          <a:noFill/>
          <a:ln>
            <a:noFill/>
          </a:ln>
        </p:spPr>
      </p:pic>
      <p:sp>
        <p:nvSpPr>
          <p:cNvPr id="493" name="Google Shape;493;p10"/>
          <p:cNvSpPr/>
          <p:nvPr/>
        </p:nvSpPr>
        <p:spPr>
          <a:xfrm>
            <a:off x="3270830" y="2629763"/>
            <a:ext cx="5760640" cy="2736304"/>
          </a:xfrm>
          <a:prstGeom prst="rect">
            <a:avLst/>
          </a:prstGeom>
          <a:solidFill>
            <a:srgbClr val="85B9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es-ES" sz="3200" b="0" i="0" u="none" strike="noStrike" cap="none">
                <a:solidFill>
                  <a:srgbClr val="000000"/>
                </a:solidFill>
                <a:latin typeface="Calibri"/>
                <a:ea typeface="Calibri"/>
                <a:cs typeface="Calibri"/>
                <a:sym typeface="Calibri"/>
              </a:rPr>
              <a:t>Para hacer frente a estos retos</a:t>
            </a:r>
            <a:endParaRPr sz="18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3200"/>
              <a:buFont typeface="Arial"/>
              <a:buNone/>
            </a:pPr>
            <a:endParaRPr sz="3200" b="1"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200"/>
              <a:buFont typeface="Arial"/>
              <a:buNone/>
            </a:pPr>
            <a:r>
              <a:rPr lang="es-ES" sz="3200" b="1" i="0" u="none" strike="noStrike" cap="none">
                <a:solidFill>
                  <a:srgbClr val="000000"/>
                </a:solidFill>
                <a:latin typeface="Calibri"/>
                <a:ea typeface="Calibri"/>
                <a:cs typeface="Calibri"/>
                <a:sym typeface="Calibri"/>
              </a:rPr>
              <a:t>Ingeniería de Software</a:t>
            </a:r>
            <a:endParaRPr sz="3200" b="1" i="0" u="none" strike="noStrike" cap="none">
              <a:solidFill>
                <a:srgbClr val="000000"/>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9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93"/>
                                        </p:tgtEl>
                                        <p:attrNameLst>
                                          <p:attrName>style.visibility</p:attrName>
                                        </p:attrNameLst>
                                      </p:cBhvr>
                                      <p:to>
                                        <p:strVal val="visible"/>
                                      </p:to>
                                    </p:set>
                                    <p:animEffect transition="in" filter="fade">
                                      <p:cBhvr>
                                        <p:cTn id="19" dur="2000"/>
                                        <p:tgtEl>
                                          <p:spTgt spid="4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11"/>
          <p:cNvSpPr txBox="1">
            <a:spLocks noGrp="1"/>
          </p:cNvSpPr>
          <p:nvPr>
            <p:ph type="title"/>
          </p:nvPr>
        </p:nvSpPr>
        <p:spPr>
          <a:xfrm>
            <a:off x="1101700" y="286601"/>
            <a:ext cx="10098900" cy="123540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Software- Retos</a:t>
            </a:r>
            <a:endParaRPr sz="4400" b="1"/>
          </a:p>
        </p:txBody>
      </p:sp>
      <p:sp>
        <p:nvSpPr>
          <p:cNvPr id="499" name="Google Shape;499;p11"/>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91440" algn="l" rtl="0">
              <a:lnSpc>
                <a:spcPct val="90000"/>
              </a:lnSpc>
              <a:spcBef>
                <a:spcPts val="0"/>
              </a:spcBef>
              <a:spcAft>
                <a:spcPts val="0"/>
              </a:spcAft>
              <a:buSzPts val="2000"/>
              <a:buChar char=" "/>
            </a:pPr>
            <a:r>
              <a:rPr lang="es-ES" sz="2000"/>
              <a:t> A medida que los usuarios adoptan nuevas tecnologías, parte del trabajo consiste en integrar los sistemas tradicionales con los nuevos para asegurar un contexto útil.</a:t>
            </a:r>
            <a:endParaRPr/>
          </a:p>
          <a:p>
            <a:pPr marL="91440" lvl="0" indent="-91440" algn="l" rtl="0">
              <a:lnSpc>
                <a:spcPct val="90000"/>
              </a:lnSpc>
              <a:spcBef>
                <a:spcPts val="1400"/>
              </a:spcBef>
              <a:spcAft>
                <a:spcPts val="0"/>
              </a:spcAft>
              <a:buSzPts val="2000"/>
              <a:buChar char=" "/>
            </a:pPr>
            <a:r>
              <a:rPr lang="es-ES" sz="2000"/>
              <a:t>Debemos estar conscientes de que al integrar tecnologías se ven afectados todos los tipos de usuarios y sistemas.</a:t>
            </a:r>
            <a:endParaRPr/>
          </a:p>
          <a:p>
            <a:pPr marL="91440" lvl="0" indent="0" algn="l" rtl="0">
              <a:lnSpc>
                <a:spcPct val="90000"/>
              </a:lnSpc>
              <a:spcBef>
                <a:spcPts val="1400"/>
              </a:spcBef>
              <a:spcAft>
                <a:spcPts val="0"/>
              </a:spcAft>
              <a:buSzPts val="2000"/>
              <a:buNone/>
            </a:pPr>
            <a:endParaRPr sz="2000"/>
          </a:p>
        </p:txBody>
      </p:sp>
      <p:sp>
        <p:nvSpPr>
          <p:cNvPr id="500" name="Google Shape;500;p11"/>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18</a:t>
            </a:fld>
            <a:endParaRPr/>
          </a:p>
        </p:txBody>
      </p:sp>
      <p:pic>
        <p:nvPicPr>
          <p:cNvPr id="501" name="Google Shape;501;p11" descr="https://lh5.googleusercontent.com/n_RDS2vu247kt9BUNLCZ2Dz_EyEeZHBAev3bmF88gesqyBnyNZXzDn2R32TJzzCw-9C8t26y40rec6qPsKZeo49wv_7UnpgC6oIFzp-P88HxseMLvuH5rOUedMIqH5tub-jQ7fc"/>
          <p:cNvPicPr preferRelativeResize="0"/>
          <p:nvPr/>
        </p:nvPicPr>
        <p:blipFill rotWithShape="1">
          <a:blip r:embed="rId3">
            <a:alphaModFix/>
          </a:blip>
          <a:srcRect/>
          <a:stretch/>
        </p:blipFill>
        <p:spPr>
          <a:xfrm>
            <a:off x="5539872" y="2933179"/>
            <a:ext cx="4109126" cy="3370907"/>
          </a:xfrm>
          <a:prstGeom prst="rect">
            <a:avLst/>
          </a:prstGeom>
          <a:noFill/>
          <a:ln>
            <a:noFill/>
          </a:ln>
        </p:spPr>
      </p:pic>
      <p:sp>
        <p:nvSpPr>
          <p:cNvPr id="502" name="Google Shape;502;p11"/>
          <p:cNvSpPr/>
          <p:nvPr/>
        </p:nvSpPr>
        <p:spPr>
          <a:xfrm>
            <a:off x="1247517" y="3857414"/>
            <a:ext cx="6118225" cy="1015663"/>
          </a:xfrm>
          <a:prstGeom prst="rect">
            <a:avLst/>
          </a:prstGeom>
          <a:noFill/>
          <a:ln>
            <a:noFill/>
          </a:ln>
        </p:spPr>
        <p:txBody>
          <a:bodyPr spcFirstLastPara="1" wrap="square" lIns="91425" tIns="45700" rIns="91425" bIns="45700" anchor="t" anchorCtr="0">
            <a:spAutoFit/>
          </a:bodyPr>
          <a:lstStyle/>
          <a:p>
            <a:pPr marL="914400" marR="0" lvl="2" indent="0" algn="l" rtl="0">
              <a:lnSpc>
                <a:spcPct val="100000"/>
              </a:lnSpc>
              <a:spcBef>
                <a:spcPts val="0"/>
              </a:spcBef>
              <a:spcAft>
                <a:spcPts val="0"/>
              </a:spcAft>
              <a:buClr>
                <a:srgbClr val="000000"/>
              </a:buClr>
              <a:buSzPts val="1600"/>
              <a:buFont typeface="Arial"/>
              <a:buNone/>
            </a:pPr>
            <a:r>
              <a:rPr lang="es-ES" sz="1600" b="0" i="1" u="none" strike="noStrike" cap="none">
                <a:solidFill>
                  <a:schemeClr val="dk1"/>
                </a:solidFill>
                <a:latin typeface="Calibri"/>
                <a:ea typeface="Calibri"/>
                <a:cs typeface="Calibri"/>
                <a:sym typeface="Calibri"/>
              </a:rPr>
              <a:t>¿</a:t>
            </a:r>
            <a:r>
              <a:rPr lang="es-ES" sz="1800" b="0" i="1" u="none" strike="noStrike" cap="none">
                <a:solidFill>
                  <a:schemeClr val="dk1"/>
                </a:solidFill>
                <a:latin typeface="Calibri"/>
                <a:ea typeface="Calibri"/>
                <a:cs typeface="Calibri"/>
                <a:sym typeface="Calibri"/>
              </a:rPr>
              <a:t>Qué hacer?</a:t>
            </a:r>
            <a:endParaRPr sz="1600" b="0" i="1"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
            </a:r>
            <a:br>
              <a:rPr lang="es-ES" sz="1800" b="0" i="0" u="none" strike="noStrike" cap="none">
                <a:solidFill>
                  <a:schemeClr val="dk1"/>
                </a:solidFill>
                <a:latin typeface="Calibri"/>
                <a:ea typeface="Calibri"/>
                <a:cs typeface="Calibri"/>
                <a:sym typeface="Calibri"/>
              </a:rPr>
            </a:br>
            <a:r>
              <a:rPr lang="es-ES" sz="2400" b="1" i="0" u="none" strike="noStrike" cap="none">
                <a:solidFill>
                  <a:srgbClr val="C00000"/>
                </a:solidFill>
                <a:latin typeface="Calibri"/>
                <a:ea typeface="Calibri"/>
                <a:cs typeface="Calibri"/>
                <a:sym typeface="Calibri"/>
              </a:rPr>
              <a:t>Ingeniería de Software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12"/>
          <p:cNvSpPr txBox="1">
            <a:spLocks noGrp="1"/>
          </p:cNvSpPr>
          <p:nvPr>
            <p:ph type="title"/>
          </p:nvPr>
        </p:nvSpPr>
        <p:spPr>
          <a:xfrm>
            <a:off x="1101700" y="286601"/>
            <a:ext cx="10098900" cy="9684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¿Qué es la Ingeniería de software?</a:t>
            </a:r>
            <a:endParaRPr sz="4400" b="1"/>
          </a:p>
        </p:txBody>
      </p:sp>
      <p:sp>
        <p:nvSpPr>
          <p:cNvPr id="508" name="Google Shape;508;p12"/>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Autofit/>
          </a:bodyPr>
          <a:lstStyle/>
          <a:p>
            <a:pPr marL="91440" lvl="0" indent="-91440" algn="l" rtl="0">
              <a:lnSpc>
                <a:spcPct val="90000"/>
              </a:lnSpc>
              <a:spcBef>
                <a:spcPts val="0"/>
              </a:spcBef>
              <a:spcAft>
                <a:spcPts val="0"/>
              </a:spcAft>
              <a:buSzPts val="2400"/>
              <a:buChar char=" "/>
            </a:pPr>
            <a:r>
              <a:rPr lang="es-ES" sz="2400" i="1"/>
              <a:t>Disciplina de la ingeniería que comprende todos los aspectos de la producción de software desde las etapas iniciales de la especificación del sistema incluyendo la evolución de éste, luego que se comienza a ejecutar</a:t>
            </a:r>
            <a:r>
              <a:rPr lang="es-ES" sz="2400"/>
              <a:t>.</a:t>
            </a:r>
            <a:endParaRPr/>
          </a:p>
          <a:p>
            <a:pPr marL="91440" lvl="0" indent="-15238" algn="l" rtl="0">
              <a:lnSpc>
                <a:spcPct val="90000"/>
              </a:lnSpc>
              <a:spcBef>
                <a:spcPts val="1400"/>
              </a:spcBef>
              <a:spcAft>
                <a:spcPts val="0"/>
              </a:spcAft>
              <a:buSzPts val="1200"/>
              <a:buNone/>
            </a:pPr>
            <a:endParaRPr sz="1200"/>
          </a:p>
          <a:p>
            <a:pPr marL="566928" lvl="2" indent="-30479" algn="l" rtl="0">
              <a:lnSpc>
                <a:spcPct val="90000"/>
              </a:lnSpc>
              <a:spcBef>
                <a:spcPts val="400"/>
              </a:spcBef>
              <a:spcAft>
                <a:spcPts val="0"/>
              </a:spcAft>
              <a:buSzPts val="2400"/>
              <a:buNone/>
            </a:pPr>
            <a:endParaRPr sz="2400"/>
          </a:p>
        </p:txBody>
      </p:sp>
      <p:sp>
        <p:nvSpPr>
          <p:cNvPr id="509" name="Google Shape;509;p1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19</a:t>
            </a:fld>
            <a:endParaRPr/>
          </a:p>
        </p:txBody>
      </p:sp>
      <p:sp>
        <p:nvSpPr>
          <p:cNvPr id="510" name="Google Shape;510;p1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511" name="Google Shape;511;p12"/>
          <p:cNvSpPr/>
          <p:nvPr/>
        </p:nvSpPr>
        <p:spPr>
          <a:xfrm>
            <a:off x="6440058" y="1937978"/>
            <a:ext cx="4627114" cy="36004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57919" y="92161"/>
                </a:moveTo>
                <a:lnTo>
                  <a:pt x="51931" y="560600"/>
                </a:lnTo>
              </a:path>
            </a:pathLst>
          </a:custGeom>
          <a:noFill/>
          <a:ln w="34925"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2" name="Google Shape;512;p12"/>
          <p:cNvSpPr/>
          <p:nvPr/>
        </p:nvSpPr>
        <p:spPr>
          <a:xfrm>
            <a:off x="509997" y="3857414"/>
            <a:ext cx="4104456" cy="1346448"/>
          </a:xfrm>
          <a:prstGeom prst="roundRect">
            <a:avLst>
              <a:gd name="adj" fmla="val 16667"/>
            </a:avLst>
          </a:prstGeom>
          <a:solidFill>
            <a:srgbClr val="9AADC3"/>
          </a:solidFill>
          <a:ln w="15875" cap="flat" cmpd="sng">
            <a:solidFill>
              <a:srgbClr val="3D5459"/>
            </a:solidFill>
            <a:prstDash val="solid"/>
            <a:round/>
            <a:headEnd type="none" w="sm" len="sm"/>
            <a:tailEnd type="none" w="sm" len="sm"/>
          </a:ln>
        </p:spPr>
        <p:txBody>
          <a:bodyPr spcFirstLastPara="1" wrap="square" lIns="0" tIns="0" rIns="0" bIns="0" anchor="ctr" anchorCtr="0">
            <a:noAutofit/>
          </a:bodyPr>
          <a:lstStyle/>
          <a:p>
            <a:pPr marL="714375" marR="0" lvl="2" indent="-627063" algn="l" rtl="0">
              <a:lnSpc>
                <a:spcPct val="100000"/>
              </a:lnSpc>
              <a:spcBef>
                <a:spcPts val="0"/>
              </a:spcBef>
              <a:spcAft>
                <a:spcPts val="0"/>
              </a:spcAft>
              <a:buClr>
                <a:srgbClr val="000000"/>
              </a:buClr>
              <a:buSzPts val="2400"/>
              <a:buFont typeface="Arial"/>
              <a:buNone/>
            </a:pPr>
            <a:r>
              <a:rPr lang="es-ES" sz="2400" b="1" i="0" u="none" strike="noStrike" cap="none">
                <a:solidFill>
                  <a:schemeClr val="dk1"/>
                </a:solidFill>
                <a:latin typeface="Calibri"/>
                <a:ea typeface="Calibri"/>
                <a:cs typeface="Calibri"/>
                <a:sym typeface="Calibri"/>
              </a:rPr>
              <a:t>Hace que las cosas funcionen. </a:t>
            </a:r>
            <a:endParaRPr sz="1400" b="0" i="0" u="none" strike="noStrike" cap="none">
              <a:solidFill>
                <a:srgbClr val="000000"/>
              </a:solidFill>
              <a:latin typeface="Arial"/>
              <a:ea typeface="Arial"/>
              <a:cs typeface="Arial"/>
              <a:sym typeface="Arial"/>
            </a:endParaRPr>
          </a:p>
          <a:p>
            <a:pPr marL="714375" marR="0" lvl="2" indent="-627063" algn="l" rtl="0">
              <a:lnSpc>
                <a:spcPct val="100000"/>
              </a:lnSpc>
              <a:spcBef>
                <a:spcPts val="0"/>
              </a:spcBef>
              <a:spcAft>
                <a:spcPts val="0"/>
              </a:spcAft>
              <a:buClr>
                <a:srgbClr val="000000"/>
              </a:buClr>
              <a:buSzPts val="2400"/>
              <a:buFont typeface="Arial"/>
              <a:buNone/>
            </a:pPr>
            <a:r>
              <a:rPr lang="es-ES" sz="2400" b="1" i="0" u="none" strike="noStrike" cap="none">
                <a:solidFill>
                  <a:schemeClr val="dk1"/>
                </a:solidFill>
                <a:latin typeface="Calibri"/>
                <a:ea typeface="Calibri"/>
                <a:cs typeface="Calibri"/>
                <a:sym typeface="Calibri"/>
              </a:rPr>
              <a:t>Se aplican teorías, métodos y herramientas</a:t>
            </a:r>
            <a:r>
              <a:rPr lang="es-ES" sz="2000" b="0" i="0" u="none" strike="noStrike" cap="none">
                <a:solidFill>
                  <a:schemeClr val="lt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513" name="Google Shape;513;p12"/>
          <p:cNvCxnSpPr/>
          <p:nvPr/>
        </p:nvCxnSpPr>
        <p:spPr>
          <a:xfrm flipH="1">
            <a:off x="2228850" y="2219702"/>
            <a:ext cx="333376" cy="1742698"/>
          </a:xfrm>
          <a:prstGeom prst="straightConnector1">
            <a:avLst/>
          </a:prstGeom>
          <a:noFill/>
          <a:ln w="19050" cap="flat" cmpd="sng">
            <a:solidFill>
              <a:schemeClr val="accent1"/>
            </a:solidFill>
            <a:prstDash val="solid"/>
            <a:round/>
            <a:headEnd type="none" w="sm" len="sm"/>
            <a:tailEnd type="stealth" w="med" len="med"/>
          </a:ln>
        </p:spPr>
      </p:cxnSp>
      <p:sp>
        <p:nvSpPr>
          <p:cNvPr id="514" name="Google Shape;514;p12"/>
          <p:cNvSpPr/>
          <p:nvPr/>
        </p:nvSpPr>
        <p:spPr>
          <a:xfrm>
            <a:off x="1147471" y="1859662"/>
            <a:ext cx="3240360" cy="360040"/>
          </a:xfrm>
          <a:prstGeom prst="rect">
            <a:avLst/>
          </a:prstGeom>
          <a:noFill/>
          <a:ln w="19050"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5" name="Google Shape;515;p12"/>
          <p:cNvSpPr/>
          <p:nvPr/>
        </p:nvSpPr>
        <p:spPr>
          <a:xfrm>
            <a:off x="5991724" y="3578721"/>
            <a:ext cx="5266019" cy="2088232"/>
          </a:xfrm>
          <a:prstGeom prst="roundRect">
            <a:avLst>
              <a:gd name="adj" fmla="val 16667"/>
            </a:avLst>
          </a:prstGeom>
          <a:solidFill>
            <a:srgbClr val="8B8B8B"/>
          </a:solidFill>
          <a:ln w="15875" cap="flat" cmpd="sng">
            <a:solidFill>
              <a:srgbClr val="3D5459"/>
            </a:solidFill>
            <a:prstDash val="solid"/>
            <a:round/>
            <a:headEnd type="none" w="sm" len="sm"/>
            <a:tailEnd type="none" w="sm" len="sm"/>
          </a:ln>
        </p:spPr>
        <p:txBody>
          <a:bodyPr spcFirstLastPara="1" wrap="square" lIns="0" tIns="0" rIns="36000" bIns="0" anchor="ctr" anchorCtr="0">
            <a:noAutofit/>
          </a:bodyPr>
          <a:lstStyle/>
          <a:p>
            <a:pPr marL="363538" marR="0" lvl="2"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Calibri"/>
                <a:ea typeface="Calibri"/>
                <a:cs typeface="Calibri"/>
                <a:sym typeface="Calibri"/>
              </a:rPr>
              <a:t>No sólo comprende los procesos técnicos del desarrollo de software, sino también se realizan actividades como la gestión de proyectos y el desarrollo de herramientas, métodos y teorías de apoyo a la producción de software</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92"/>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297" name="Google Shape;297;p92"/>
          <p:cNvSpPr txBox="1">
            <a:spLocks noGrp="1"/>
          </p:cNvSpPr>
          <p:nvPr>
            <p:ph type="body" idx="1"/>
          </p:nvPr>
        </p:nvSpPr>
        <p:spPr>
          <a:xfrm>
            <a:off x="1101709" y="1845733"/>
            <a:ext cx="10099001" cy="4388811"/>
          </a:xfrm>
          <a:prstGeom prst="rect">
            <a:avLst/>
          </a:prstGeom>
          <a:noFill/>
          <a:ln>
            <a:noFill/>
          </a:ln>
        </p:spPr>
        <p:txBody>
          <a:bodyPr spcFirstLastPara="1" wrap="square" lIns="0" tIns="45700" rIns="0" bIns="45700" anchor="t" anchorCtr="0">
            <a:normAutofit fontScale="92500" lnSpcReduction="20000"/>
          </a:bodyPr>
          <a:lstStyle/>
          <a:p>
            <a:pPr marL="114300" lvl="0" indent="0" algn="l" rtl="0">
              <a:lnSpc>
                <a:spcPct val="90000"/>
              </a:lnSpc>
              <a:spcBef>
                <a:spcPts val="1200"/>
              </a:spcBef>
              <a:spcAft>
                <a:spcPts val="0"/>
              </a:spcAft>
              <a:buSzPct val="64864"/>
              <a:buNone/>
            </a:pPr>
            <a:r>
              <a:rPr lang="es-ES" sz="3000"/>
              <a:t>Materia semestral correspondiente a 2do. año de:</a:t>
            </a:r>
            <a:endParaRPr sz="3000"/>
          </a:p>
          <a:p>
            <a:pPr marL="457200" lvl="0" indent="-342900" algn="l" rtl="0">
              <a:lnSpc>
                <a:spcPct val="90000"/>
              </a:lnSpc>
              <a:spcBef>
                <a:spcPts val="1200"/>
              </a:spcBef>
              <a:spcAft>
                <a:spcPts val="0"/>
              </a:spcAft>
              <a:buSzPct val="64864"/>
              <a:buNone/>
            </a:pPr>
            <a:r>
              <a:rPr lang="es-ES" sz="3000"/>
              <a:t> </a:t>
            </a:r>
            <a:endParaRPr sz="1500"/>
          </a:p>
          <a:p>
            <a:pPr marL="457200" lvl="0" indent="-342900" algn="l" rtl="0">
              <a:lnSpc>
                <a:spcPct val="90000"/>
              </a:lnSpc>
              <a:spcBef>
                <a:spcPts val="1200"/>
              </a:spcBef>
              <a:spcAft>
                <a:spcPts val="0"/>
              </a:spcAft>
              <a:buSzPct val="64864"/>
              <a:buNone/>
            </a:pPr>
            <a:r>
              <a:rPr lang="es-ES" sz="3000"/>
              <a:t>Lic. en Sistemas </a:t>
            </a:r>
            <a:endParaRPr sz="3000"/>
          </a:p>
          <a:p>
            <a:pPr marL="457200" lvl="0" indent="-342900" algn="l" rtl="0">
              <a:lnSpc>
                <a:spcPct val="90000"/>
              </a:lnSpc>
              <a:spcBef>
                <a:spcPts val="1200"/>
              </a:spcBef>
              <a:spcAft>
                <a:spcPts val="0"/>
              </a:spcAft>
              <a:buSzPct val="64864"/>
              <a:buNone/>
            </a:pPr>
            <a:r>
              <a:rPr lang="es-ES" sz="3000"/>
              <a:t>Lic. en Informática</a:t>
            </a:r>
            <a:endParaRPr/>
          </a:p>
          <a:p>
            <a:pPr marL="457200" lvl="0" indent="-342900" algn="l" rtl="0">
              <a:lnSpc>
                <a:spcPct val="90000"/>
              </a:lnSpc>
              <a:spcBef>
                <a:spcPts val="1200"/>
              </a:spcBef>
              <a:spcAft>
                <a:spcPts val="0"/>
              </a:spcAft>
              <a:buSzPct val="64864"/>
              <a:buNone/>
            </a:pPr>
            <a:r>
              <a:rPr lang="es-ES" sz="3000"/>
              <a:t>Analista Programador Universitario</a:t>
            </a:r>
            <a:endParaRPr/>
          </a:p>
          <a:p>
            <a:pPr marL="457200" lvl="0" indent="-342900" algn="l" rtl="0">
              <a:lnSpc>
                <a:spcPct val="90000"/>
              </a:lnSpc>
              <a:spcBef>
                <a:spcPts val="1200"/>
              </a:spcBef>
              <a:spcAft>
                <a:spcPts val="0"/>
              </a:spcAft>
              <a:buSzPct val="64864"/>
              <a:buNone/>
            </a:pPr>
            <a:r>
              <a:rPr lang="es-ES" sz="3000"/>
              <a:t>Analista en TIC</a:t>
            </a:r>
            <a:endParaRPr sz="3000"/>
          </a:p>
          <a:p>
            <a:pPr marL="457200" lvl="0" indent="-228600" algn="l" rtl="0">
              <a:lnSpc>
                <a:spcPct val="90000"/>
              </a:lnSpc>
              <a:spcBef>
                <a:spcPts val="1200"/>
              </a:spcBef>
              <a:spcAft>
                <a:spcPts val="0"/>
              </a:spcAft>
              <a:buSzPct val="64864"/>
              <a:buNone/>
            </a:pPr>
            <a:endParaRPr sz="3000"/>
          </a:p>
          <a:p>
            <a:pPr marL="457200" lvl="0" indent="-342900" algn="l" rtl="0">
              <a:lnSpc>
                <a:spcPct val="90000"/>
              </a:lnSpc>
              <a:spcBef>
                <a:spcPts val="1200"/>
              </a:spcBef>
              <a:spcAft>
                <a:spcPts val="0"/>
              </a:spcAft>
              <a:buSzPct val="64864"/>
              <a:buChar char=" "/>
            </a:pPr>
            <a:r>
              <a:rPr lang="es-ES" sz="3000"/>
              <a:t>Correlativa:</a:t>
            </a:r>
            <a:endParaRPr/>
          </a:p>
          <a:p>
            <a:pPr marL="914400" lvl="1" indent="-342900" algn="l" rtl="0">
              <a:lnSpc>
                <a:spcPct val="90000"/>
              </a:lnSpc>
              <a:spcBef>
                <a:spcPts val="200"/>
              </a:spcBef>
              <a:spcAft>
                <a:spcPts val="0"/>
              </a:spcAft>
              <a:buSzPct val="64864"/>
              <a:buChar char="◦"/>
            </a:pPr>
            <a:r>
              <a:rPr lang="es-ES" sz="3000"/>
              <a:t>Taller de Programación</a:t>
            </a:r>
            <a:endParaRPr/>
          </a:p>
          <a:p>
            <a:pPr marL="457200" lvl="0" indent="-228600" algn="l" rtl="0">
              <a:lnSpc>
                <a:spcPct val="90000"/>
              </a:lnSpc>
              <a:spcBef>
                <a:spcPts val="1200"/>
              </a:spcBef>
              <a:spcAft>
                <a:spcPts val="0"/>
              </a:spcAft>
              <a:buSzPct val="69498"/>
              <a:buNone/>
            </a:pPr>
            <a:endParaRPr sz="2800"/>
          </a:p>
        </p:txBody>
      </p:sp>
      <p:sp>
        <p:nvSpPr>
          <p:cNvPr id="298" name="Google Shape;298;p92"/>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s-ES"/>
              <a:t>Ingeniería de Software I  2022</a:t>
            </a:r>
            <a:endParaRPr/>
          </a:p>
        </p:txBody>
      </p:sp>
      <p:sp>
        <p:nvSpPr>
          <p:cNvPr id="299" name="Google Shape;299;p9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2</a:t>
            </a:fld>
            <a:endParaRPr/>
          </a:p>
        </p:txBody>
      </p:sp>
    </p:spTree>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13"/>
          <p:cNvSpPr txBox="1">
            <a:spLocks noGrp="1"/>
          </p:cNvSpPr>
          <p:nvPr>
            <p:ph type="title"/>
          </p:nvPr>
        </p:nvSpPr>
        <p:spPr>
          <a:xfrm>
            <a:off x="1101700" y="286601"/>
            <a:ext cx="10098900" cy="10563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¿Qué es la Ingeniería de software?</a:t>
            </a:r>
            <a:endParaRPr sz="4400" b="1"/>
          </a:p>
        </p:txBody>
      </p:sp>
      <p:sp>
        <p:nvSpPr>
          <p:cNvPr id="521" name="Google Shape;521;p13"/>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91440" algn="l" rtl="0">
              <a:lnSpc>
                <a:spcPct val="90000"/>
              </a:lnSpc>
              <a:spcBef>
                <a:spcPts val="0"/>
              </a:spcBef>
              <a:spcAft>
                <a:spcPts val="0"/>
              </a:spcAft>
              <a:buSzPts val="3200"/>
              <a:buChar char=" "/>
            </a:pPr>
            <a:r>
              <a:rPr lang="es-ES" sz="3200"/>
              <a:t>La IEEE define a la Ingeniería de Software como: </a:t>
            </a:r>
            <a:endParaRPr/>
          </a:p>
          <a:p>
            <a:pPr marL="91440" lvl="0" indent="0" algn="l" rtl="0">
              <a:lnSpc>
                <a:spcPct val="90000"/>
              </a:lnSpc>
              <a:spcBef>
                <a:spcPts val="1400"/>
              </a:spcBef>
              <a:spcAft>
                <a:spcPts val="0"/>
              </a:spcAft>
              <a:buSzPts val="3200"/>
              <a:buNone/>
            </a:pPr>
            <a:endParaRPr sz="3200"/>
          </a:p>
          <a:p>
            <a:pPr marL="694944" lvl="2" indent="-342900" algn="l" rtl="0">
              <a:lnSpc>
                <a:spcPct val="90000"/>
              </a:lnSpc>
              <a:spcBef>
                <a:spcPts val="400"/>
              </a:spcBef>
              <a:spcAft>
                <a:spcPts val="0"/>
              </a:spcAft>
              <a:buSzPts val="2800"/>
              <a:buFont typeface="Calibri"/>
              <a:buAutoNum type="arabicPeriod"/>
            </a:pPr>
            <a:r>
              <a:rPr lang="es-ES" sz="2800"/>
              <a:t>El uso de métodos sistemáticos, disciplinados y cuantificables para el desarrollo, operación y mantenimiento de software</a:t>
            </a:r>
            <a:endParaRPr/>
          </a:p>
          <a:p>
            <a:pPr marL="694944" lvl="2" indent="-342900" algn="l" rtl="0">
              <a:lnSpc>
                <a:spcPct val="90000"/>
              </a:lnSpc>
              <a:spcBef>
                <a:spcPts val="600"/>
              </a:spcBef>
              <a:spcAft>
                <a:spcPts val="0"/>
              </a:spcAft>
              <a:buSzPts val="2800"/>
              <a:buFont typeface="Calibri"/>
              <a:buAutoNum type="arabicPeriod"/>
            </a:pPr>
            <a:r>
              <a:rPr lang="es-ES" sz="2800"/>
              <a:t>El estudio de técnicas relacionadas con 1</a:t>
            </a:r>
            <a:endParaRPr/>
          </a:p>
          <a:p>
            <a:pPr marL="91440" lvl="0" indent="0" algn="l" rtl="0">
              <a:lnSpc>
                <a:spcPct val="90000"/>
              </a:lnSpc>
              <a:spcBef>
                <a:spcPts val="1600"/>
              </a:spcBef>
              <a:spcAft>
                <a:spcPts val="0"/>
              </a:spcAft>
              <a:buSzPts val="2800"/>
              <a:buNone/>
            </a:pPr>
            <a:endParaRPr sz="2800"/>
          </a:p>
        </p:txBody>
      </p:sp>
      <p:sp>
        <p:nvSpPr>
          <p:cNvPr id="522" name="Google Shape;522;p1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20</a:t>
            </a:fld>
            <a:endParaRPr/>
          </a:p>
        </p:txBody>
      </p:sp>
    </p:spTree>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14"/>
          <p:cNvSpPr txBox="1">
            <a:spLocks noGrp="1"/>
          </p:cNvSpPr>
          <p:nvPr>
            <p:ph type="title"/>
          </p:nvPr>
        </p:nvSpPr>
        <p:spPr>
          <a:xfrm>
            <a:off x="1101700" y="286601"/>
            <a:ext cx="10098900" cy="9684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¿Qué es la Ingeniería de software?</a:t>
            </a:r>
            <a:endParaRPr sz="4400" b="1"/>
          </a:p>
        </p:txBody>
      </p:sp>
      <p:sp>
        <p:nvSpPr>
          <p:cNvPr id="528" name="Google Shape;528;p14"/>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91440" algn="l" rtl="0">
              <a:lnSpc>
                <a:spcPct val="90000"/>
              </a:lnSpc>
              <a:spcBef>
                <a:spcPts val="0"/>
              </a:spcBef>
              <a:spcAft>
                <a:spcPts val="0"/>
              </a:spcAft>
              <a:buSzPts val="2400"/>
              <a:buChar char=" "/>
            </a:pPr>
            <a:r>
              <a:rPr lang="es-ES" sz="2400"/>
              <a:t>Usa métodos sistemáticos cuantificables </a:t>
            </a:r>
            <a:endParaRPr/>
          </a:p>
          <a:p>
            <a:pPr marL="91440" lvl="0" indent="0" algn="l" rtl="0">
              <a:lnSpc>
                <a:spcPct val="90000"/>
              </a:lnSpc>
              <a:spcBef>
                <a:spcPts val="1400"/>
              </a:spcBef>
              <a:spcAft>
                <a:spcPts val="0"/>
              </a:spcAft>
              <a:buSzPts val="2000"/>
              <a:buNone/>
            </a:pPr>
            <a:endParaRPr/>
          </a:p>
          <a:p>
            <a:pPr marL="91440" lvl="0" indent="0" algn="l" rtl="0">
              <a:lnSpc>
                <a:spcPct val="90000"/>
              </a:lnSpc>
              <a:spcBef>
                <a:spcPts val="1400"/>
              </a:spcBef>
              <a:spcAft>
                <a:spcPts val="0"/>
              </a:spcAft>
              <a:buSzPts val="2000"/>
              <a:buNone/>
            </a:pPr>
            <a:endParaRPr/>
          </a:p>
          <a:p>
            <a:pPr marL="91440" lvl="0" indent="-91440" algn="l" rtl="0">
              <a:lnSpc>
                <a:spcPct val="90000"/>
              </a:lnSpc>
              <a:spcBef>
                <a:spcPts val="1400"/>
              </a:spcBef>
              <a:spcAft>
                <a:spcPts val="0"/>
              </a:spcAft>
              <a:buSzPts val="2400"/>
              <a:buChar char=" "/>
            </a:pPr>
            <a:r>
              <a:rPr lang="es-ES" sz="2400"/>
              <a:t>Dentro de tiempos y costos estimados</a:t>
            </a:r>
            <a:r>
              <a:rPr lang="es-ES"/>
              <a:t> </a:t>
            </a:r>
            <a:endParaRPr/>
          </a:p>
          <a:p>
            <a:pPr marL="91440" lvl="0" indent="0" algn="l" rtl="0">
              <a:lnSpc>
                <a:spcPct val="90000"/>
              </a:lnSpc>
              <a:spcBef>
                <a:spcPts val="1400"/>
              </a:spcBef>
              <a:spcAft>
                <a:spcPts val="0"/>
              </a:spcAft>
              <a:buSzPts val="2000"/>
              <a:buNone/>
            </a:pPr>
            <a:endParaRPr/>
          </a:p>
          <a:p>
            <a:pPr marL="91440" lvl="0" indent="0" algn="l" rtl="0">
              <a:lnSpc>
                <a:spcPct val="90000"/>
              </a:lnSpc>
              <a:spcBef>
                <a:spcPts val="1400"/>
              </a:spcBef>
              <a:spcAft>
                <a:spcPts val="0"/>
              </a:spcAft>
              <a:buSzPts val="2000"/>
              <a:buNone/>
            </a:pPr>
            <a:endParaRPr/>
          </a:p>
          <a:p>
            <a:pPr marL="91440" lvl="0" indent="-91440" algn="l" rtl="0">
              <a:lnSpc>
                <a:spcPct val="90000"/>
              </a:lnSpc>
              <a:spcBef>
                <a:spcPts val="1400"/>
              </a:spcBef>
              <a:spcAft>
                <a:spcPts val="0"/>
              </a:spcAft>
              <a:buSzPts val="2400"/>
              <a:buChar char=" "/>
            </a:pPr>
            <a:r>
              <a:rPr lang="es-ES" sz="2400"/>
              <a:t>Para el “Desarrollo, operación y mantenimiento” </a:t>
            </a:r>
            <a:endParaRPr/>
          </a:p>
          <a:p>
            <a:pPr marL="91440" lvl="0" indent="0" algn="l" rtl="0">
              <a:lnSpc>
                <a:spcPct val="90000"/>
              </a:lnSpc>
              <a:spcBef>
                <a:spcPts val="1400"/>
              </a:spcBef>
              <a:spcAft>
                <a:spcPts val="0"/>
              </a:spcAft>
              <a:buSzPts val="2000"/>
              <a:buNone/>
            </a:pPr>
            <a:endParaRPr/>
          </a:p>
        </p:txBody>
      </p:sp>
      <p:sp>
        <p:nvSpPr>
          <p:cNvPr id="529" name="Google Shape;529;p1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21</a:t>
            </a:fld>
            <a:endParaRPr/>
          </a:p>
        </p:txBody>
      </p:sp>
      <p:sp>
        <p:nvSpPr>
          <p:cNvPr id="530" name="Google Shape;530;p14"/>
          <p:cNvSpPr txBox="1">
            <a:spLocks noGrp="1"/>
          </p:cNvSpPr>
          <p:nvPr>
            <p:ph type="body" idx="4294967295"/>
          </p:nvPr>
        </p:nvSpPr>
        <p:spPr>
          <a:xfrm>
            <a:off x="6151150" y="2528888"/>
            <a:ext cx="4683125" cy="2016125"/>
          </a:xfrm>
          <a:prstGeom prst="rect">
            <a:avLst/>
          </a:prstGeom>
          <a:solidFill>
            <a:srgbClr val="597B1C"/>
          </a:solidFill>
          <a:ln>
            <a:noFill/>
          </a:ln>
        </p:spPr>
        <p:txBody>
          <a:bodyPr spcFirstLastPara="1" wrap="square" lIns="0" tIns="45700" rIns="0" bIns="45700" anchor="ctr" anchorCtr="0">
            <a:normAutofit/>
          </a:bodyPr>
          <a:lstStyle/>
          <a:p>
            <a:pPr marL="91440" lvl="0" indent="-91440" algn="l" rtl="0">
              <a:lnSpc>
                <a:spcPct val="90000"/>
              </a:lnSpc>
              <a:spcBef>
                <a:spcPts val="0"/>
              </a:spcBef>
              <a:spcAft>
                <a:spcPts val="0"/>
              </a:spcAft>
              <a:buSzPts val="2000"/>
              <a:buChar char=" "/>
            </a:pPr>
            <a:r>
              <a:rPr lang="es-ES" sz="2000">
                <a:solidFill>
                  <a:schemeClr val="dk1"/>
                </a:solidFill>
                <a:latin typeface="Calibri"/>
                <a:ea typeface="Calibri"/>
                <a:cs typeface="Calibri"/>
                <a:sym typeface="Calibri"/>
              </a:rPr>
              <a:t>Un Ingeniero de Software debe cumplir contratos en tiempo y costos como es normal en obras de Ingeniería. Ello presupone la capacidad de medir, estimar, planificar y administrar proyectos.</a:t>
            </a:r>
            <a:endParaRPr/>
          </a:p>
        </p:txBody>
      </p:sp>
      <p:sp>
        <p:nvSpPr>
          <p:cNvPr id="531" name="Google Shape;531;p14"/>
          <p:cNvSpPr txBox="1">
            <a:spLocks noGrp="1"/>
          </p:cNvSpPr>
          <p:nvPr>
            <p:ph type="body" idx="4294967295"/>
          </p:nvPr>
        </p:nvSpPr>
        <p:spPr>
          <a:xfrm>
            <a:off x="0" y="4545013"/>
            <a:ext cx="4537075" cy="3241675"/>
          </a:xfrm>
          <a:prstGeom prst="rect">
            <a:avLst/>
          </a:prstGeom>
          <a:noFill/>
          <a:ln>
            <a:noFill/>
          </a:ln>
        </p:spPr>
        <p:txBody>
          <a:bodyPr spcFirstLastPara="1" wrap="square" lIns="0" tIns="45700" rIns="0" bIns="45700" anchor="t" anchorCtr="0">
            <a:normAutofit/>
          </a:bodyPr>
          <a:lstStyle/>
          <a:p>
            <a:pPr marL="91440" lvl="0" indent="60960" algn="l" rtl="0">
              <a:lnSpc>
                <a:spcPct val="90000"/>
              </a:lnSpc>
              <a:spcBef>
                <a:spcPts val="0"/>
              </a:spcBef>
              <a:spcAft>
                <a:spcPts val="0"/>
              </a:spcAft>
              <a:buSzPts val="2400"/>
              <a:buNone/>
            </a:pPr>
            <a:endParaRPr/>
          </a:p>
        </p:txBody>
      </p:sp>
      <p:sp>
        <p:nvSpPr>
          <p:cNvPr id="532" name="Google Shape;532;p14"/>
          <p:cNvSpPr/>
          <p:nvPr/>
        </p:nvSpPr>
        <p:spPr>
          <a:xfrm>
            <a:off x="6464268" y="909589"/>
            <a:ext cx="5256584" cy="1872208"/>
          </a:xfrm>
          <a:prstGeom prst="rect">
            <a:avLst/>
          </a:prstGeom>
          <a:solidFill>
            <a:srgbClr val="BFBFBF"/>
          </a:solidFill>
          <a:ln>
            <a:noFill/>
          </a:ln>
        </p:spPr>
        <p:txBody>
          <a:bodyPr spcFirstLastPara="1" wrap="square" lIns="91425" tIns="45700" rIns="91425" bIns="45700" anchor="ctr" anchorCtr="0">
            <a:noAutofit/>
          </a:bodyPr>
          <a:lstStyle/>
          <a:p>
            <a:pPr marL="0" marR="0" lvl="1" indent="0" algn="just"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Calibri"/>
                <a:ea typeface="Calibri"/>
                <a:cs typeface="Calibri"/>
                <a:sym typeface="Calibri"/>
              </a:rPr>
              <a:t>La cuantificación rigurosa de recursos, procesos y productos es una precondición para optimizar productividad y calidad. La “metrificación” y el control estadístico de procesos son claves en Ingeniería de Software.</a:t>
            </a:r>
            <a:endParaRPr sz="1400" b="0" i="0" u="none" strike="noStrike" cap="none">
              <a:solidFill>
                <a:srgbClr val="000000"/>
              </a:solidFill>
              <a:latin typeface="Arial"/>
              <a:ea typeface="Arial"/>
              <a:cs typeface="Arial"/>
              <a:sym typeface="Arial"/>
            </a:endParaRPr>
          </a:p>
        </p:txBody>
      </p:sp>
      <p:sp>
        <p:nvSpPr>
          <p:cNvPr id="533" name="Google Shape;533;p14"/>
          <p:cNvSpPr txBox="1"/>
          <p:nvPr/>
        </p:nvSpPr>
        <p:spPr>
          <a:xfrm>
            <a:off x="5364733" y="4580264"/>
            <a:ext cx="5400527" cy="1584176"/>
          </a:xfrm>
          <a:prstGeom prst="rect">
            <a:avLst/>
          </a:prstGeom>
          <a:solidFill>
            <a:srgbClr val="4C72AA"/>
          </a:solidFill>
          <a:ln>
            <a:noFill/>
          </a:ln>
        </p:spPr>
        <p:txBody>
          <a:bodyPr spcFirstLastPara="1" wrap="square" lIns="91425" tIns="45700" rIns="91425" bIns="45700" anchor="ctr" anchorCtr="0">
            <a:noAutofit/>
          </a:bodyPr>
          <a:lstStyle/>
          <a:p>
            <a:pPr marL="68580" marR="0" lvl="0" indent="-68580" algn="l" rtl="0">
              <a:lnSpc>
                <a:spcPct val="85000"/>
              </a:lnSpc>
              <a:spcBef>
                <a:spcPts val="0"/>
              </a:spcBef>
              <a:spcAft>
                <a:spcPts val="0"/>
              </a:spcAft>
              <a:buClr>
                <a:srgbClr val="C00000"/>
              </a:buClr>
              <a:buSzPts val="2000"/>
              <a:buFont typeface="Arial"/>
              <a:buChar char="»"/>
            </a:pPr>
            <a:r>
              <a:rPr lang="es-ES" sz="2000" b="0" i="0" u="none" strike="noStrike" cap="none">
                <a:solidFill>
                  <a:schemeClr val="dk1"/>
                </a:solidFill>
                <a:latin typeface="Calibri"/>
                <a:ea typeface="Calibri"/>
                <a:cs typeface="Calibri"/>
                <a:sym typeface="Calibri"/>
              </a:rPr>
              <a:t>La Ingeniería de Software se ocupa de todo el ciclo de vida</a:t>
            </a:r>
            <a:r>
              <a:rPr lang="es-ES" sz="2000" b="0" i="0" u="none" strike="noStrike" cap="none">
                <a:solidFill>
                  <a:schemeClr val="lt1"/>
                </a:solidFill>
                <a:latin typeface="Calibri"/>
                <a:ea typeface="Calibri"/>
                <a:cs typeface="Calibri"/>
                <a:sym typeface="Calibri"/>
              </a:rPr>
              <a:t> </a:t>
            </a:r>
            <a:r>
              <a:rPr lang="es-ES" sz="2000" b="0" i="0" u="none" strike="noStrike" cap="none">
                <a:solidFill>
                  <a:schemeClr val="dk1"/>
                </a:solidFill>
                <a:latin typeface="Calibri"/>
                <a:ea typeface="Calibri"/>
                <a:cs typeface="Calibri"/>
                <a:sym typeface="Calibri"/>
              </a:rPr>
              <a:t>de un producto, desde su etapa inicial de planificación y análisis de requerimientos hasta la estrategia para determinar cuándo y cómo debe ser retirado de servicio.</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2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2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2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28">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28">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32"/>
                                        </p:tgtEl>
                                        <p:attrNameLst>
                                          <p:attrName>style.visibility</p:attrName>
                                        </p:attrNameLst>
                                      </p:cBhvr>
                                      <p:to>
                                        <p:strVal val="visible"/>
                                      </p:to>
                                    </p:set>
                                    <p:animEffect transition="in" filter="fade">
                                      <p:cBhvr>
                                        <p:cTn id="39" dur="2000"/>
                                        <p:tgtEl>
                                          <p:spTgt spid="532"/>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530">
                                            <p:txEl>
                                              <p:pRg st="0" end="0"/>
                                            </p:txEl>
                                          </p:spTgt>
                                        </p:tgtEl>
                                        <p:attrNameLst>
                                          <p:attrName>style.visibility</p:attrName>
                                        </p:attrNameLst>
                                      </p:cBhvr>
                                      <p:to>
                                        <p:strVal val="visible"/>
                                      </p:to>
                                    </p:set>
                                    <p:animEffect transition="in" filter="fade">
                                      <p:cBhvr>
                                        <p:cTn id="44" dur="500"/>
                                        <p:tgtEl>
                                          <p:spTgt spid="530">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33"/>
                                        </p:tgtEl>
                                        <p:attrNameLst>
                                          <p:attrName>style.visibility</p:attrName>
                                        </p:attrNameLst>
                                      </p:cBhvr>
                                      <p:to>
                                        <p:strVal val="visible"/>
                                      </p:to>
                                    </p:set>
                                    <p:animEffect transition="in" filter="fade">
                                      <p:cBhvr>
                                        <p:cTn id="49" dur="1000"/>
                                        <p:tgtEl>
                                          <p:spTgt spid="533"/>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53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15"/>
          <p:cNvSpPr txBox="1">
            <a:spLocks noGrp="1"/>
          </p:cNvSpPr>
          <p:nvPr>
            <p:ph type="title"/>
          </p:nvPr>
        </p:nvSpPr>
        <p:spPr>
          <a:xfrm>
            <a:off x="648000" y="260650"/>
            <a:ext cx="10686600" cy="9750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Participantes en el Desarrollo del Software</a:t>
            </a:r>
            <a:endParaRPr/>
          </a:p>
        </p:txBody>
      </p:sp>
      <p:sp>
        <p:nvSpPr>
          <p:cNvPr id="539" name="Google Shape;539;p15"/>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22</a:t>
            </a:fld>
            <a:endParaRPr/>
          </a:p>
        </p:txBody>
      </p:sp>
      <p:pic>
        <p:nvPicPr>
          <p:cNvPr id="540" name="Google Shape;540;p15"/>
          <p:cNvPicPr preferRelativeResize="0"/>
          <p:nvPr/>
        </p:nvPicPr>
        <p:blipFill rotWithShape="1">
          <a:blip r:embed="rId3">
            <a:alphaModFix/>
          </a:blip>
          <a:srcRect/>
          <a:stretch/>
        </p:blipFill>
        <p:spPr>
          <a:xfrm>
            <a:off x="2520206" y="1988840"/>
            <a:ext cx="5505450" cy="3886200"/>
          </a:xfrm>
          <a:prstGeom prst="rect">
            <a:avLst/>
          </a:prstGeom>
          <a:noFill/>
          <a:ln>
            <a:noFill/>
          </a:ln>
        </p:spPr>
      </p:pic>
    </p:spTree>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16"/>
          <p:cNvSpPr txBox="1">
            <a:spLocks noGrp="1"/>
          </p:cNvSpPr>
          <p:nvPr>
            <p:ph type="title"/>
          </p:nvPr>
        </p:nvSpPr>
        <p:spPr>
          <a:xfrm>
            <a:off x="648000" y="188650"/>
            <a:ext cx="8824200" cy="9933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Un poco de historia sobre la IS</a:t>
            </a:r>
            <a:endParaRPr sz="4400" b="1"/>
          </a:p>
        </p:txBody>
      </p:sp>
      <p:sp>
        <p:nvSpPr>
          <p:cNvPr id="546" name="Google Shape;546;p16"/>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23</a:t>
            </a:fld>
            <a:endParaRPr/>
          </a:p>
        </p:txBody>
      </p:sp>
      <p:sp>
        <p:nvSpPr>
          <p:cNvPr id="547" name="Google Shape;547;p16"/>
          <p:cNvSpPr txBox="1">
            <a:spLocks noGrp="1"/>
          </p:cNvSpPr>
          <p:nvPr>
            <p:ph type="body" idx="4294967295"/>
          </p:nvPr>
        </p:nvSpPr>
        <p:spPr>
          <a:xfrm>
            <a:off x="1009650" y="1830388"/>
            <a:ext cx="9832975" cy="4479925"/>
          </a:xfrm>
          <a:prstGeom prst="rect">
            <a:avLst/>
          </a:prstGeom>
          <a:noFill/>
          <a:ln>
            <a:noFill/>
          </a:ln>
        </p:spPr>
        <p:txBody>
          <a:bodyPr spcFirstLastPara="1" wrap="square" lIns="0" tIns="45700" rIns="0" bIns="45700" anchor="t" anchorCtr="0">
            <a:noAutofit/>
          </a:bodyPr>
          <a:lstStyle/>
          <a:p>
            <a:pPr marL="384048" lvl="1" indent="-55879" algn="l" rtl="0">
              <a:lnSpc>
                <a:spcPct val="90000"/>
              </a:lnSpc>
              <a:spcBef>
                <a:spcPts val="0"/>
              </a:spcBef>
              <a:spcAft>
                <a:spcPts val="0"/>
              </a:spcAft>
              <a:buSzPts val="2000"/>
              <a:buNone/>
            </a:pPr>
            <a:endParaRPr sz="2000"/>
          </a:p>
          <a:p>
            <a:pPr marL="91440" lvl="0" indent="-91440" algn="just" rtl="0">
              <a:lnSpc>
                <a:spcPct val="90000"/>
              </a:lnSpc>
              <a:spcBef>
                <a:spcPts val="1600"/>
              </a:spcBef>
              <a:spcAft>
                <a:spcPts val="0"/>
              </a:spcAft>
              <a:buSzPts val="2000"/>
              <a:buChar char=" "/>
            </a:pPr>
            <a:r>
              <a:rPr lang="es-ES" sz="2000"/>
              <a:t>La Organización del Tratado del Atlántico Norte (OTAN) organizó un par de conferencias que tuvieron carácter fundacional para la </a:t>
            </a:r>
            <a:r>
              <a:rPr lang="es-ES" sz="2000" b="1" i="1"/>
              <a:t>Ingeniería de Software </a:t>
            </a:r>
            <a:r>
              <a:rPr lang="es-ES" sz="2000"/>
              <a:t>(Garmish 1968 y Roma 1969).</a:t>
            </a:r>
            <a:endParaRPr/>
          </a:p>
          <a:p>
            <a:pPr marL="91440" lvl="0" indent="0" algn="l" rtl="0">
              <a:lnSpc>
                <a:spcPct val="90000"/>
              </a:lnSpc>
              <a:spcBef>
                <a:spcPts val="1400"/>
              </a:spcBef>
              <a:spcAft>
                <a:spcPts val="0"/>
              </a:spcAft>
              <a:buSzPts val="2000"/>
              <a:buNone/>
            </a:pPr>
            <a:endParaRPr sz="2000"/>
          </a:p>
          <a:p>
            <a:pPr marL="749808" lvl="3" indent="-182880" algn="l" rtl="0">
              <a:lnSpc>
                <a:spcPct val="90000"/>
              </a:lnSpc>
              <a:spcBef>
                <a:spcPts val="400"/>
              </a:spcBef>
              <a:spcAft>
                <a:spcPts val="0"/>
              </a:spcAft>
              <a:buSzPts val="1800"/>
              <a:buChar char="◦"/>
            </a:pPr>
            <a:r>
              <a:rPr lang="es-ES" sz="1800" b="1"/>
              <a:t>       Propósito : </a:t>
            </a:r>
            <a:endParaRPr/>
          </a:p>
          <a:p>
            <a:pPr marL="749808" lvl="3" indent="-68580" algn="l" rtl="0">
              <a:lnSpc>
                <a:spcPct val="90000"/>
              </a:lnSpc>
              <a:spcBef>
                <a:spcPts val="600"/>
              </a:spcBef>
              <a:spcAft>
                <a:spcPts val="0"/>
              </a:spcAft>
              <a:buSzPts val="1800"/>
              <a:buNone/>
            </a:pPr>
            <a:endParaRPr sz="1800" b="1"/>
          </a:p>
          <a:p>
            <a:pPr marL="1699999" lvl="8" indent="-228598" algn="l" rtl="0">
              <a:lnSpc>
                <a:spcPct val="90000"/>
              </a:lnSpc>
              <a:spcBef>
                <a:spcPts val="600"/>
              </a:spcBef>
              <a:spcAft>
                <a:spcPts val="0"/>
              </a:spcAft>
              <a:buSzPts val="1800"/>
              <a:buFont typeface="Noto Sans Symbols"/>
              <a:buChar char="❑"/>
            </a:pPr>
            <a:r>
              <a:rPr lang="es-ES" sz="1800"/>
              <a:t>identificar la raíz de los problemas de la industria del softwate</a:t>
            </a:r>
            <a:endParaRPr sz="1800"/>
          </a:p>
          <a:p>
            <a:pPr marL="1699999" lvl="8" indent="-228598" algn="l" rtl="0">
              <a:lnSpc>
                <a:spcPct val="90000"/>
              </a:lnSpc>
              <a:spcBef>
                <a:spcPts val="600"/>
              </a:spcBef>
              <a:spcAft>
                <a:spcPts val="0"/>
              </a:spcAft>
              <a:buSzPts val="1800"/>
              <a:buFont typeface="Noto Sans Symbols"/>
              <a:buChar char="❑"/>
            </a:pPr>
            <a:r>
              <a:rPr lang="es-ES" sz="1800"/>
              <a:t>Sentar </a:t>
            </a:r>
            <a:r>
              <a:rPr lang="es-ES" sz="2000"/>
              <a:t>las bases de procesos sistemáticos, repetibles y confiables. </a:t>
            </a:r>
            <a:endParaRPr/>
          </a:p>
          <a:p>
            <a:pPr marL="1699999" lvl="8" indent="-101598" algn="l" rtl="0">
              <a:lnSpc>
                <a:spcPct val="90000"/>
              </a:lnSpc>
              <a:spcBef>
                <a:spcPts val="600"/>
              </a:spcBef>
              <a:spcAft>
                <a:spcPts val="0"/>
              </a:spcAft>
              <a:buSzPts val="2000"/>
              <a:buFont typeface="Noto Sans Symbols"/>
              <a:buNone/>
            </a:pPr>
            <a:endParaRPr sz="2000"/>
          </a:p>
          <a:p>
            <a:pPr marL="1178550" lvl="8" indent="0" algn="l" rtl="0">
              <a:lnSpc>
                <a:spcPct val="90000"/>
              </a:lnSpc>
              <a:spcBef>
                <a:spcPts val="600"/>
              </a:spcBef>
              <a:spcAft>
                <a:spcPts val="0"/>
              </a:spcAft>
              <a:buSzPts val="2000"/>
              <a:buNone/>
            </a:pPr>
            <a:r>
              <a:rPr lang="es-ES" sz="2000">
                <a:solidFill>
                  <a:schemeClr val="dk1"/>
                </a:solidFill>
              </a:rPr>
              <a:t>Se comenzó a utilizar la expresión </a:t>
            </a:r>
            <a:r>
              <a:rPr lang="es-ES" sz="2800" b="1">
                <a:solidFill>
                  <a:srgbClr val="FFFFFF"/>
                </a:solidFill>
              </a:rPr>
              <a:t>“Ingeniería de Software”.</a:t>
            </a:r>
            <a:endParaRPr/>
          </a:p>
          <a:p>
            <a:pPr marL="91440" lvl="0" indent="0" algn="l" rtl="0">
              <a:lnSpc>
                <a:spcPct val="90000"/>
              </a:lnSpc>
              <a:spcBef>
                <a:spcPts val="1600"/>
              </a:spcBef>
              <a:spcAft>
                <a:spcPts val="0"/>
              </a:spcAft>
              <a:buSzPts val="2000"/>
              <a:buNone/>
            </a:pPr>
            <a:endParaRPr sz="2000"/>
          </a:p>
        </p:txBody>
      </p:sp>
      <p:cxnSp>
        <p:nvCxnSpPr>
          <p:cNvPr id="548" name="Google Shape;548;p16"/>
          <p:cNvCxnSpPr/>
          <p:nvPr/>
        </p:nvCxnSpPr>
        <p:spPr>
          <a:xfrm flipH="1">
            <a:off x="3331800" y="2914653"/>
            <a:ext cx="1728300" cy="432000"/>
          </a:xfrm>
          <a:prstGeom prst="straightConnector1">
            <a:avLst/>
          </a:prstGeom>
          <a:noFill/>
          <a:ln w="28575" cap="flat" cmpd="sng">
            <a:solidFill>
              <a:schemeClr val="accent1"/>
            </a:solidFill>
            <a:prstDash val="solid"/>
            <a:round/>
            <a:headEnd type="none" w="sm" len="sm"/>
            <a:tailEnd type="stealth"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17"/>
          <p:cNvSpPr txBox="1">
            <a:spLocks noGrp="1"/>
          </p:cNvSpPr>
          <p:nvPr>
            <p:ph type="title"/>
          </p:nvPr>
        </p:nvSpPr>
        <p:spPr>
          <a:xfrm>
            <a:off x="648000" y="188650"/>
            <a:ext cx="7660500" cy="9750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Un poco de historia sobre la IS</a:t>
            </a:r>
            <a:endParaRPr sz="4400" b="1"/>
          </a:p>
        </p:txBody>
      </p:sp>
      <p:sp>
        <p:nvSpPr>
          <p:cNvPr id="554" name="Google Shape;554;p17"/>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24</a:t>
            </a:fld>
            <a:endParaRPr/>
          </a:p>
        </p:txBody>
      </p:sp>
      <p:pic>
        <p:nvPicPr>
          <p:cNvPr id="555" name="Google Shape;555;p17"/>
          <p:cNvPicPr preferRelativeResize="0"/>
          <p:nvPr/>
        </p:nvPicPr>
        <p:blipFill rotWithShape="1">
          <a:blip r:embed="rId3">
            <a:alphaModFix/>
          </a:blip>
          <a:srcRect/>
          <a:stretch/>
        </p:blipFill>
        <p:spPr>
          <a:xfrm>
            <a:off x="10631793" y="4911788"/>
            <a:ext cx="1143663" cy="1134003"/>
          </a:xfrm>
          <a:prstGeom prst="rect">
            <a:avLst/>
          </a:prstGeom>
          <a:noFill/>
          <a:ln>
            <a:noFill/>
          </a:ln>
        </p:spPr>
      </p:pic>
      <p:sp>
        <p:nvSpPr>
          <p:cNvPr id="556" name="Google Shape;556;p17"/>
          <p:cNvSpPr/>
          <p:nvPr/>
        </p:nvSpPr>
        <p:spPr>
          <a:xfrm>
            <a:off x="3067964" y="1461446"/>
            <a:ext cx="5580521" cy="1287382"/>
          </a:xfrm>
          <a:prstGeom prst="roundRect">
            <a:avLst>
              <a:gd name="adj" fmla="val 16667"/>
            </a:avLst>
          </a:prstGeom>
          <a:solidFill>
            <a:schemeClr val="accent1"/>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538163" marR="0" lvl="7" indent="-174623" algn="l" rtl="0">
              <a:lnSpc>
                <a:spcPct val="100000"/>
              </a:lnSpc>
              <a:spcBef>
                <a:spcPts val="0"/>
              </a:spcBef>
              <a:spcAft>
                <a:spcPts val="0"/>
              </a:spcAft>
              <a:buClr>
                <a:srgbClr val="000000"/>
              </a:buClr>
              <a:buSzPts val="1550"/>
              <a:buFont typeface="Arial"/>
              <a:buNone/>
            </a:pPr>
            <a:r>
              <a:rPr lang="es-ES" sz="1550" b="0" i="0" u="none" strike="noStrike" cap="none">
                <a:solidFill>
                  <a:schemeClr val="lt1"/>
                </a:solidFill>
                <a:latin typeface="Calibri"/>
                <a:ea typeface="Calibri"/>
                <a:cs typeface="Calibri"/>
                <a:sym typeface="Calibri"/>
              </a:rPr>
              <a:t>Era funcional – años 60</a:t>
            </a:r>
            <a:endParaRPr sz="1400" b="0" i="0" u="none" strike="noStrike" cap="none">
              <a:solidFill>
                <a:srgbClr val="000000"/>
              </a:solidFill>
              <a:latin typeface="Arial"/>
              <a:ea typeface="Arial"/>
              <a:cs typeface="Arial"/>
              <a:sym typeface="Arial"/>
            </a:endParaRPr>
          </a:p>
          <a:p>
            <a:pPr marL="627063" marR="0" lvl="8" indent="-88900" algn="just" rtl="0">
              <a:lnSpc>
                <a:spcPct val="100000"/>
              </a:lnSpc>
              <a:spcBef>
                <a:spcPts val="0"/>
              </a:spcBef>
              <a:spcAft>
                <a:spcPts val="0"/>
              </a:spcAft>
              <a:buClr>
                <a:srgbClr val="000000"/>
              </a:buClr>
              <a:buSzPts val="1550"/>
              <a:buFont typeface="Arial"/>
              <a:buNone/>
            </a:pPr>
            <a:r>
              <a:rPr lang="es-ES" sz="1550" b="0" i="0" u="none" strike="noStrike" cap="none">
                <a:solidFill>
                  <a:schemeClr val="lt1"/>
                </a:solidFill>
                <a:latin typeface="Calibri"/>
                <a:ea typeface="Calibri"/>
                <a:cs typeface="Calibri"/>
                <a:sym typeface="Calibri"/>
              </a:rPr>
              <a:t> Se estudia cómo explotar la tecnología para hacer frente a las necesidades funcionales de las organizaciones </a:t>
            </a:r>
            <a:endParaRPr sz="1400" b="0" i="0" u="none" strike="noStrike" cap="none">
              <a:solidFill>
                <a:srgbClr val="000000"/>
              </a:solidFill>
              <a:latin typeface="Arial"/>
              <a:ea typeface="Arial"/>
              <a:cs typeface="Arial"/>
              <a:sym typeface="Arial"/>
            </a:endParaRPr>
          </a:p>
        </p:txBody>
      </p:sp>
      <p:sp>
        <p:nvSpPr>
          <p:cNvPr id="557" name="Google Shape;557;p17"/>
          <p:cNvSpPr/>
          <p:nvPr/>
        </p:nvSpPr>
        <p:spPr>
          <a:xfrm>
            <a:off x="2957790" y="2812932"/>
            <a:ext cx="5580521" cy="1287382"/>
          </a:xfrm>
          <a:prstGeom prst="roundRect">
            <a:avLst>
              <a:gd name="adj" fmla="val 16667"/>
            </a:avLst>
          </a:prstGeom>
          <a:solidFill>
            <a:srgbClr val="BEA387"/>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Era de control – años 70</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Aparece la necesidad de desarrollar software en tiempo, planeado y controlado. Se introduce el modelo de ciclo de vida en fases. </a:t>
            </a:r>
            <a:endParaRPr sz="1400" b="0" i="0" u="none" strike="noStrike" cap="none">
              <a:solidFill>
                <a:srgbClr val="000000"/>
              </a:solidFill>
              <a:latin typeface="Arial"/>
              <a:ea typeface="Arial"/>
              <a:cs typeface="Arial"/>
              <a:sym typeface="Arial"/>
            </a:endParaRPr>
          </a:p>
        </p:txBody>
      </p:sp>
      <p:pic>
        <p:nvPicPr>
          <p:cNvPr id="558" name="Google Shape;558;p17" descr="SOFTWARE: Definición, Origen, Evolución, sus Características e Importancia  del SOFTWARE"/>
          <p:cNvPicPr preferRelativeResize="0"/>
          <p:nvPr/>
        </p:nvPicPr>
        <p:blipFill rotWithShape="1">
          <a:blip r:embed="rId4">
            <a:alphaModFix/>
          </a:blip>
          <a:srcRect/>
          <a:stretch/>
        </p:blipFill>
        <p:spPr>
          <a:xfrm>
            <a:off x="844478" y="1669290"/>
            <a:ext cx="1927723" cy="1543685"/>
          </a:xfrm>
          <a:prstGeom prst="rect">
            <a:avLst/>
          </a:prstGeom>
          <a:noFill/>
          <a:ln>
            <a:noFill/>
          </a:ln>
        </p:spPr>
      </p:pic>
      <p:pic>
        <p:nvPicPr>
          <p:cNvPr id="559" name="Google Shape;559;p17" descr="El software del Lisa, el legendario (y fracasado) ordenador de Apple,  volverá en 2018"/>
          <p:cNvPicPr preferRelativeResize="0"/>
          <p:nvPr/>
        </p:nvPicPr>
        <p:blipFill rotWithShape="1">
          <a:blip r:embed="rId5">
            <a:alphaModFix/>
          </a:blip>
          <a:srcRect l="12951" t="3601" r="14866" b="6679"/>
          <a:stretch/>
        </p:blipFill>
        <p:spPr>
          <a:xfrm>
            <a:off x="826650" y="2844741"/>
            <a:ext cx="1986550" cy="1547351"/>
          </a:xfrm>
          <a:prstGeom prst="rect">
            <a:avLst/>
          </a:prstGeom>
          <a:noFill/>
          <a:ln>
            <a:noFill/>
          </a:ln>
        </p:spPr>
      </p:pic>
      <p:pic>
        <p:nvPicPr>
          <p:cNvPr id="560" name="Google Shape;560;p17" descr="Nostalgia: Así era la informática en los 80 y 90 | Emezeta.COM"/>
          <p:cNvPicPr preferRelativeResize="0"/>
          <p:nvPr/>
        </p:nvPicPr>
        <p:blipFill rotWithShape="1">
          <a:blip r:embed="rId6">
            <a:alphaModFix/>
          </a:blip>
          <a:srcRect/>
          <a:stretch/>
        </p:blipFill>
        <p:spPr>
          <a:xfrm>
            <a:off x="1152054" y="3488432"/>
            <a:ext cx="2701644" cy="1688528"/>
          </a:xfrm>
          <a:prstGeom prst="rect">
            <a:avLst/>
          </a:prstGeom>
          <a:noFill/>
          <a:ln>
            <a:noFill/>
          </a:ln>
        </p:spPr>
      </p:pic>
      <p:sp>
        <p:nvSpPr>
          <p:cNvPr id="561" name="Google Shape;561;p17"/>
          <p:cNvSpPr/>
          <p:nvPr/>
        </p:nvSpPr>
        <p:spPr>
          <a:xfrm>
            <a:off x="4460594" y="3911932"/>
            <a:ext cx="5580521" cy="1287382"/>
          </a:xfrm>
          <a:prstGeom prst="roundRect">
            <a:avLst>
              <a:gd name="adj" fmla="val 16667"/>
            </a:avLst>
          </a:prstGeom>
          <a:solidFill>
            <a:srgbClr val="85B92A"/>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Era de costos – años 80</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La importancia de la productividad en el desarrollo de software se incrementa sustancialmente. Se ponen en práctica varios modelos de costos. </a:t>
            </a:r>
            <a:endParaRPr sz="1400" b="0" i="0" u="none" strike="noStrike" cap="none">
              <a:solidFill>
                <a:srgbClr val="000000"/>
              </a:solidFill>
              <a:latin typeface="Arial"/>
              <a:ea typeface="Arial"/>
              <a:cs typeface="Arial"/>
              <a:sym typeface="Arial"/>
            </a:endParaRPr>
          </a:p>
        </p:txBody>
      </p:sp>
      <p:sp>
        <p:nvSpPr>
          <p:cNvPr id="562" name="Google Shape;562;p17"/>
          <p:cNvSpPr/>
          <p:nvPr/>
        </p:nvSpPr>
        <p:spPr>
          <a:xfrm>
            <a:off x="4460593" y="2262650"/>
            <a:ext cx="5835932" cy="1442285"/>
          </a:xfrm>
          <a:prstGeom prst="roundRect">
            <a:avLst>
              <a:gd name="adj" fmla="val 16667"/>
            </a:avLst>
          </a:prstGeom>
          <a:solidFill>
            <a:srgbClr val="9AADC3"/>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457200" marR="0" lvl="1" indent="0" algn="just" rtl="0">
              <a:lnSpc>
                <a:spcPct val="100000"/>
              </a:lnSpc>
              <a:spcBef>
                <a:spcPts val="0"/>
              </a:spcBef>
              <a:spcAft>
                <a:spcPts val="0"/>
              </a:spcAft>
              <a:buClr>
                <a:srgbClr val="000000"/>
              </a:buClr>
              <a:buSzPts val="1600"/>
              <a:buFont typeface="Arial"/>
              <a:buNone/>
            </a:pPr>
            <a:r>
              <a:rPr lang="es-ES" sz="1600" b="0" i="0" u="none" strike="noStrike" cap="none">
                <a:solidFill>
                  <a:schemeClr val="lt1"/>
                </a:solidFill>
                <a:latin typeface="Calibri"/>
                <a:ea typeface="Calibri"/>
                <a:cs typeface="Calibri"/>
                <a:sym typeface="Calibri"/>
              </a:rPr>
              <a:t>Era de calidad – años 90 a la actualidad</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600"/>
              <a:buFont typeface="Arial"/>
              <a:buNone/>
            </a:pPr>
            <a:r>
              <a:rPr lang="es-ES" sz="1600" b="0" i="0" u="none" strike="noStrike" cap="none">
                <a:solidFill>
                  <a:schemeClr val="lt1"/>
                </a:solidFill>
                <a:latin typeface="Calibri"/>
                <a:ea typeface="Calibri"/>
                <a:cs typeface="Calibri"/>
                <a:sym typeface="Calibri"/>
              </a:rPr>
              <a:t>Se intensifica la necesidad de que el producto tenga atributos que satisfagan las necesidades explícitas e implícitas del usuario: mantenibilidad, confiabilidad, eficiencia, usabilidad</a:t>
            </a:r>
            <a:endParaRPr sz="1400" b="0" i="0" u="none" strike="noStrike" cap="none">
              <a:solidFill>
                <a:srgbClr val="000000"/>
              </a:solidFill>
              <a:latin typeface="Arial"/>
              <a:ea typeface="Arial"/>
              <a:cs typeface="Arial"/>
              <a:sym typeface="Arial"/>
            </a:endParaRPr>
          </a:p>
        </p:txBody>
      </p:sp>
      <p:pic>
        <p:nvPicPr>
          <p:cNvPr id="563" name="Google Shape;563;p17" descr="El desarrollo ágil está transformando la industria del software"/>
          <p:cNvPicPr preferRelativeResize="0"/>
          <p:nvPr/>
        </p:nvPicPr>
        <p:blipFill rotWithShape="1">
          <a:blip r:embed="rId7">
            <a:alphaModFix/>
          </a:blip>
          <a:srcRect/>
          <a:stretch/>
        </p:blipFill>
        <p:spPr>
          <a:xfrm>
            <a:off x="1875935" y="2292023"/>
            <a:ext cx="2496079" cy="166535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56"/>
                                        </p:tgtEl>
                                        <p:attrNameLst>
                                          <p:attrName>style.visibility</p:attrName>
                                        </p:attrNameLst>
                                      </p:cBhvr>
                                      <p:to>
                                        <p:strVal val="visible"/>
                                      </p:to>
                                    </p:set>
                                    <p:animEffect transition="in" filter="fade">
                                      <p:cBhvr>
                                        <p:cTn id="11" dur="1000"/>
                                        <p:tgtEl>
                                          <p:spTgt spid="55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55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57"/>
                                        </p:tgtEl>
                                        <p:attrNameLst>
                                          <p:attrName>style.visibility</p:attrName>
                                        </p:attrNameLst>
                                      </p:cBhvr>
                                      <p:to>
                                        <p:strVal val="visible"/>
                                      </p:to>
                                    </p:set>
                                    <p:animEffect transition="in" filter="fade">
                                      <p:cBhvr>
                                        <p:cTn id="20" dur="500"/>
                                        <p:tgtEl>
                                          <p:spTgt spid="557"/>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6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61"/>
                                        </p:tgtEl>
                                        <p:attrNameLst>
                                          <p:attrName>style.visibility</p:attrName>
                                        </p:attrNameLst>
                                      </p:cBhvr>
                                      <p:to>
                                        <p:strVal val="visible"/>
                                      </p:to>
                                    </p:set>
                                    <p:anim calcmode="lin" valueType="num">
                                      <p:cBhvr additive="base">
                                        <p:cTn id="29" dur="500"/>
                                        <p:tgtEl>
                                          <p:spTgt spid="561"/>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563"/>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562"/>
                                        </p:tgtEl>
                                        <p:attrNameLst>
                                          <p:attrName>style.visibility</p:attrName>
                                        </p:attrNameLst>
                                      </p:cBhvr>
                                      <p:to>
                                        <p:strVal val="visible"/>
                                      </p:to>
                                    </p:set>
                                    <p:anim calcmode="lin" valueType="num">
                                      <p:cBhvr additive="base">
                                        <p:cTn id="38" dur="500"/>
                                        <p:tgtEl>
                                          <p:spTgt spid="5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18"/>
          <p:cNvSpPr txBox="1">
            <a:spLocks noGrp="1"/>
          </p:cNvSpPr>
          <p:nvPr>
            <p:ph type="body" idx="1"/>
          </p:nvPr>
        </p:nvSpPr>
        <p:spPr>
          <a:xfrm>
            <a:off x="625908" y="1988840"/>
            <a:ext cx="10194111" cy="3600400"/>
          </a:xfrm>
          <a:prstGeom prst="rect">
            <a:avLst/>
          </a:prstGeom>
          <a:noFill/>
          <a:ln>
            <a:noFill/>
          </a:ln>
        </p:spPr>
        <p:txBody>
          <a:bodyPr spcFirstLastPara="1" wrap="square" lIns="0" tIns="45700" rIns="0" bIns="45700" anchor="t" anchorCtr="0">
            <a:normAutofit lnSpcReduction="10000"/>
          </a:bodyPr>
          <a:lstStyle/>
          <a:p>
            <a:pPr marL="91440" lvl="0" indent="-91440" algn="just" rtl="0">
              <a:lnSpc>
                <a:spcPct val="90000"/>
              </a:lnSpc>
              <a:spcBef>
                <a:spcPts val="0"/>
              </a:spcBef>
              <a:spcAft>
                <a:spcPts val="0"/>
              </a:spcAft>
              <a:buSzPts val="2800"/>
              <a:buChar char=" "/>
            </a:pPr>
            <a:r>
              <a:rPr lang="es-ES" sz="2800"/>
              <a:t>El Ingeniero debe conocer las tecnologías y productos:</a:t>
            </a:r>
            <a:endParaRPr/>
          </a:p>
          <a:p>
            <a:pPr marL="566928" lvl="2" indent="-182880" algn="just" rtl="0">
              <a:lnSpc>
                <a:spcPct val="90000"/>
              </a:lnSpc>
              <a:spcBef>
                <a:spcPts val="400"/>
              </a:spcBef>
              <a:spcAft>
                <a:spcPts val="0"/>
              </a:spcAft>
              <a:buSzPts val="2500"/>
              <a:buChar char="◦"/>
            </a:pPr>
            <a:r>
              <a:rPr lang="es-ES" sz="2500"/>
              <a:t> sistemas operativos, lenguajes, bases de datos, sistemas generadores de interfaces, bibliotecas de código.</a:t>
            </a:r>
            <a:endParaRPr/>
          </a:p>
          <a:p>
            <a:pPr marL="91440" lvl="0" indent="-91440" algn="just" rtl="0">
              <a:lnSpc>
                <a:spcPct val="90000"/>
              </a:lnSpc>
              <a:spcBef>
                <a:spcPts val="1600"/>
              </a:spcBef>
              <a:spcAft>
                <a:spcPts val="0"/>
              </a:spcAft>
              <a:buSzPts val="2800"/>
              <a:buChar char=" "/>
            </a:pPr>
            <a:r>
              <a:rPr lang="es-ES" sz="2800"/>
              <a:t>El Ingeniero debe conocer técnicas de administración de proyectos:</a:t>
            </a:r>
            <a:endParaRPr/>
          </a:p>
          <a:p>
            <a:pPr marL="566928" lvl="2" indent="-182880" algn="just" rtl="0">
              <a:lnSpc>
                <a:spcPct val="90000"/>
              </a:lnSpc>
              <a:spcBef>
                <a:spcPts val="400"/>
              </a:spcBef>
              <a:spcAft>
                <a:spcPts val="0"/>
              </a:spcAft>
              <a:buSzPts val="2500"/>
              <a:buChar char="◦"/>
            </a:pPr>
            <a:r>
              <a:rPr lang="es-ES" sz="2500"/>
              <a:t>planificación, análisis de riesgos, control de calidad, seguimiento de proyectos, control de subcontratistas, etc.</a:t>
            </a:r>
            <a:endParaRPr/>
          </a:p>
          <a:p>
            <a:pPr marL="91440" lvl="0" indent="0" algn="l" rtl="0">
              <a:lnSpc>
                <a:spcPct val="90000"/>
              </a:lnSpc>
              <a:spcBef>
                <a:spcPts val="1600"/>
              </a:spcBef>
              <a:spcAft>
                <a:spcPts val="0"/>
              </a:spcAft>
              <a:buSzPts val="2800"/>
              <a:buNone/>
            </a:pPr>
            <a:endParaRPr sz="2800"/>
          </a:p>
          <a:p>
            <a:pPr marL="201168" lvl="1" indent="0" algn="just" rtl="0">
              <a:lnSpc>
                <a:spcPct val="90000"/>
              </a:lnSpc>
              <a:spcBef>
                <a:spcPts val="400"/>
              </a:spcBef>
              <a:spcAft>
                <a:spcPts val="0"/>
              </a:spcAft>
              <a:buSzPts val="2400"/>
              <a:buNone/>
            </a:pPr>
            <a:r>
              <a:rPr lang="es-ES" sz="2400" b="1" i="1"/>
              <a:t>En los últimos años se observa una especialización de los ingenieros de software por dominio de aplicación o por actividad</a:t>
            </a:r>
            <a:endParaRPr b="1" i="1"/>
          </a:p>
        </p:txBody>
      </p:sp>
      <p:sp>
        <p:nvSpPr>
          <p:cNvPr id="569" name="Google Shape;569;p18"/>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25</a:t>
            </a:fld>
            <a:endParaRPr/>
          </a:p>
        </p:txBody>
      </p:sp>
      <p:sp>
        <p:nvSpPr>
          <p:cNvPr id="570" name="Google Shape;570;p18"/>
          <p:cNvSpPr txBox="1"/>
          <p:nvPr/>
        </p:nvSpPr>
        <p:spPr>
          <a:xfrm>
            <a:off x="576010" y="404675"/>
            <a:ext cx="10472100" cy="1273200"/>
          </a:xfrm>
          <a:prstGeom prst="rect">
            <a:avLst/>
          </a:prstGeom>
          <a:noFill/>
          <a:ln>
            <a:noFill/>
          </a:ln>
        </p:spPr>
        <p:txBody>
          <a:bodyPr spcFirstLastPara="1" wrap="square" lIns="91425" tIns="45700" rIns="91425" bIns="45700" anchor="ctr" anchorCtr="0">
            <a:noAutofit/>
          </a:bodyPr>
          <a:lstStyle/>
          <a:p>
            <a:pPr marL="0" marR="0" lvl="0" indent="0" algn="l" rtl="0">
              <a:lnSpc>
                <a:spcPct val="85000"/>
              </a:lnSpc>
              <a:spcBef>
                <a:spcPts val="0"/>
              </a:spcBef>
              <a:spcAft>
                <a:spcPts val="0"/>
              </a:spcAft>
              <a:buClr>
                <a:schemeClr val="accent1"/>
              </a:buClr>
              <a:buSzPts val="4400"/>
              <a:buFont typeface="Calibri"/>
              <a:buNone/>
            </a:pPr>
            <a:r>
              <a:rPr lang="es-ES" sz="4400" b="1" i="0" u="none" strike="noStrike" cap="none">
                <a:solidFill>
                  <a:schemeClr val="accent1"/>
                </a:solidFill>
                <a:latin typeface="Calibri"/>
                <a:ea typeface="Calibri"/>
                <a:cs typeface="Calibri"/>
                <a:sym typeface="Calibri"/>
              </a:rPr>
              <a:t>¿Qué conocimientos debe tener un IS?</a:t>
            </a:r>
            <a:endParaRPr sz="4400" b="1" i="0" u="none" strike="noStrike" cap="none">
              <a:solidFill>
                <a:schemeClr val="accen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8">
                                            <p:txEl>
                                              <p:pRg st="0" end="0"/>
                                            </p:txEl>
                                          </p:spTgt>
                                        </p:tgtEl>
                                        <p:attrNameLst>
                                          <p:attrName>style.visibility</p:attrName>
                                        </p:attrNameLst>
                                      </p:cBhvr>
                                      <p:to>
                                        <p:strVal val="visible"/>
                                      </p:to>
                                    </p:set>
                                    <p:animEffect transition="in" filter="fade">
                                      <p:cBhvr>
                                        <p:cTn id="7" dur="2000"/>
                                        <p:tgtEl>
                                          <p:spTgt spid="56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68">
                                            <p:txEl>
                                              <p:pRg st="1" end="1"/>
                                            </p:txEl>
                                          </p:spTgt>
                                        </p:tgtEl>
                                        <p:attrNameLst>
                                          <p:attrName>style.visibility</p:attrName>
                                        </p:attrNameLst>
                                      </p:cBhvr>
                                      <p:to>
                                        <p:strVal val="visible"/>
                                      </p:to>
                                    </p:set>
                                    <p:animEffect transition="in" filter="fade">
                                      <p:cBhvr>
                                        <p:cTn id="12" dur="2000"/>
                                        <p:tgtEl>
                                          <p:spTgt spid="56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68">
                                            <p:txEl>
                                              <p:pRg st="2" end="2"/>
                                            </p:txEl>
                                          </p:spTgt>
                                        </p:tgtEl>
                                        <p:attrNameLst>
                                          <p:attrName>style.visibility</p:attrName>
                                        </p:attrNameLst>
                                      </p:cBhvr>
                                      <p:to>
                                        <p:strVal val="visible"/>
                                      </p:to>
                                    </p:set>
                                    <p:animEffect transition="in" filter="fade">
                                      <p:cBhvr>
                                        <p:cTn id="17" dur="2000"/>
                                        <p:tgtEl>
                                          <p:spTgt spid="56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68">
                                            <p:txEl>
                                              <p:pRg st="3" end="3"/>
                                            </p:txEl>
                                          </p:spTgt>
                                        </p:tgtEl>
                                        <p:attrNameLst>
                                          <p:attrName>style.visibility</p:attrName>
                                        </p:attrNameLst>
                                      </p:cBhvr>
                                      <p:to>
                                        <p:strVal val="visible"/>
                                      </p:to>
                                    </p:set>
                                    <p:animEffect transition="in" filter="fade">
                                      <p:cBhvr>
                                        <p:cTn id="22" dur="2000"/>
                                        <p:tgtEl>
                                          <p:spTgt spid="56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68">
                                            <p:txEl>
                                              <p:pRg st="4" end="4"/>
                                            </p:txEl>
                                          </p:spTgt>
                                        </p:tgtEl>
                                        <p:attrNameLst>
                                          <p:attrName>style.visibility</p:attrName>
                                        </p:attrNameLst>
                                      </p:cBhvr>
                                      <p:to>
                                        <p:strVal val="visible"/>
                                      </p:to>
                                    </p:set>
                                    <p:animEffect transition="in" filter="fade">
                                      <p:cBhvr>
                                        <p:cTn id="27" dur="2000"/>
                                        <p:tgtEl>
                                          <p:spTgt spid="56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68">
                                            <p:txEl>
                                              <p:pRg st="5" end="5"/>
                                            </p:txEl>
                                          </p:spTgt>
                                        </p:tgtEl>
                                        <p:attrNameLst>
                                          <p:attrName>style.visibility</p:attrName>
                                        </p:attrNameLst>
                                      </p:cBhvr>
                                      <p:to>
                                        <p:strVal val="visible"/>
                                      </p:to>
                                    </p:set>
                                    <p:animEffect transition="in" filter="fade">
                                      <p:cBhvr>
                                        <p:cTn id="32" dur="2000"/>
                                        <p:tgtEl>
                                          <p:spTgt spid="56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19"/>
          <p:cNvSpPr txBox="1">
            <a:spLocks noGrp="1"/>
          </p:cNvSpPr>
          <p:nvPr>
            <p:ph type="title"/>
          </p:nvPr>
        </p:nvSpPr>
        <p:spPr>
          <a:xfrm>
            <a:off x="1101700" y="286601"/>
            <a:ext cx="10098900" cy="10743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3600"/>
              <a:buFont typeface="Calibri"/>
              <a:buNone/>
            </a:pPr>
            <a:r>
              <a:rPr lang="es-ES" sz="3600"/>
              <a:t>Responsabilidad profesional y ética</a:t>
            </a:r>
            <a:endParaRPr sz="3600"/>
          </a:p>
        </p:txBody>
      </p:sp>
      <p:sp>
        <p:nvSpPr>
          <p:cNvPr id="576" name="Google Shape;576;p19"/>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Autofit/>
          </a:bodyPr>
          <a:lstStyle/>
          <a:p>
            <a:pPr marL="0" lvl="0" indent="0" algn="just" rtl="0">
              <a:lnSpc>
                <a:spcPct val="90000"/>
              </a:lnSpc>
              <a:spcBef>
                <a:spcPts val="0"/>
              </a:spcBef>
              <a:spcAft>
                <a:spcPts val="0"/>
              </a:spcAft>
              <a:buSzPts val="3200"/>
              <a:buNone/>
            </a:pPr>
            <a:r>
              <a:rPr lang="es-ES" sz="3200"/>
              <a:t>La Ingeniería de Software se desarrolla en un marco económico, social y legal.</a:t>
            </a:r>
            <a:endParaRPr/>
          </a:p>
          <a:p>
            <a:pPr marL="384048" lvl="1" indent="-182880" algn="l" rtl="0">
              <a:lnSpc>
                <a:spcPct val="90000"/>
              </a:lnSpc>
              <a:spcBef>
                <a:spcPts val="400"/>
              </a:spcBef>
              <a:spcAft>
                <a:spcPts val="0"/>
              </a:spcAft>
              <a:buSzPts val="2400"/>
              <a:buChar char="◦"/>
            </a:pPr>
            <a:r>
              <a:rPr lang="es-ES" sz="2400"/>
              <a:t>Los IS deben aceptar responsabilidades más amplias que las responsabilidades técnicas</a:t>
            </a:r>
            <a:endParaRPr/>
          </a:p>
          <a:p>
            <a:pPr marL="384048" lvl="1" indent="-106679" algn="l" rtl="0">
              <a:lnSpc>
                <a:spcPct val="90000"/>
              </a:lnSpc>
              <a:spcBef>
                <a:spcPts val="600"/>
              </a:spcBef>
              <a:spcAft>
                <a:spcPts val="0"/>
              </a:spcAft>
              <a:buSzPts val="1200"/>
              <a:buNone/>
            </a:pPr>
            <a:endParaRPr sz="1200"/>
          </a:p>
          <a:p>
            <a:pPr marL="91440" lvl="0" indent="-91440" algn="just" rtl="0">
              <a:lnSpc>
                <a:spcPct val="90000"/>
              </a:lnSpc>
              <a:spcBef>
                <a:spcPts val="1600"/>
              </a:spcBef>
              <a:spcAft>
                <a:spcPts val="0"/>
              </a:spcAft>
              <a:buSzPts val="3200"/>
              <a:buChar char=" "/>
            </a:pPr>
            <a:r>
              <a:rPr lang="es-ES" sz="3200"/>
              <a:t>No debe utilizar su capacidad y habilidades de forma deshonesta, o de forma que deshonre la profesión. </a:t>
            </a:r>
            <a:endParaRPr/>
          </a:p>
          <a:p>
            <a:pPr marL="0" lvl="0" indent="0" algn="l" rtl="0">
              <a:lnSpc>
                <a:spcPct val="90000"/>
              </a:lnSpc>
              <a:spcBef>
                <a:spcPts val="1400"/>
              </a:spcBef>
              <a:spcAft>
                <a:spcPts val="0"/>
              </a:spcAft>
              <a:buSzPts val="1400"/>
              <a:buNone/>
            </a:pPr>
            <a:endParaRPr sz="1400"/>
          </a:p>
        </p:txBody>
      </p:sp>
      <p:sp>
        <p:nvSpPr>
          <p:cNvPr id="577" name="Google Shape;577;p19"/>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26</a:t>
            </a:fld>
            <a:endParaRPr/>
          </a:p>
        </p:txBody>
      </p:sp>
      <p:sp>
        <p:nvSpPr>
          <p:cNvPr id="578" name="Google Shape;578;p19"/>
          <p:cNvSpPr txBox="1">
            <a:spLocks noGrp="1"/>
          </p:cNvSpPr>
          <p:nvPr>
            <p:ph type="body" idx="4294967295"/>
          </p:nvPr>
        </p:nvSpPr>
        <p:spPr>
          <a:xfrm>
            <a:off x="8437877" y="5562706"/>
            <a:ext cx="2171700" cy="306388"/>
          </a:xfrm>
          <a:prstGeom prst="rect">
            <a:avLst/>
          </a:prstGeom>
          <a:noFill/>
          <a:ln>
            <a:noFill/>
          </a:ln>
        </p:spPr>
        <p:txBody>
          <a:bodyPr spcFirstLastPara="1" wrap="square" lIns="0" tIns="45700" rIns="0" bIns="45700" anchor="t" anchorCtr="0">
            <a:normAutofit fontScale="77500" lnSpcReduction="20000"/>
          </a:bodyPr>
          <a:lstStyle/>
          <a:p>
            <a:pPr marL="91440" lvl="0" indent="-98425" algn="l" rtl="0">
              <a:lnSpc>
                <a:spcPct val="90000"/>
              </a:lnSpc>
              <a:spcBef>
                <a:spcPts val="0"/>
              </a:spcBef>
              <a:spcAft>
                <a:spcPts val="0"/>
              </a:spcAft>
              <a:buSzPct val="100000"/>
              <a:buChar char=" "/>
            </a:pPr>
            <a:r>
              <a:rPr lang="es-ES">
                <a:solidFill>
                  <a:srgbClr val="C00000"/>
                </a:solidFill>
              </a:rPr>
              <a:t>Sommerville – Capítulo 1</a:t>
            </a:r>
            <a:endParaRPr>
              <a:solidFill>
                <a:srgbClr val="C00000"/>
              </a:solidFill>
            </a:endParaRPr>
          </a:p>
          <a:p>
            <a:pPr marL="91440" lvl="0" indent="0" algn="l" rtl="0">
              <a:lnSpc>
                <a:spcPct val="90000"/>
              </a:lnSpc>
              <a:spcBef>
                <a:spcPts val="1400"/>
              </a:spcBef>
              <a:spcAft>
                <a:spcPts val="0"/>
              </a:spcAft>
              <a:buSzPct val="100000"/>
              <a:buNone/>
            </a:pPr>
            <a:endParaRPr>
              <a:solidFill>
                <a:srgbClr val="C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6">
                                            <p:txEl>
                                              <p:pRg st="0" end="0"/>
                                            </p:txEl>
                                          </p:spTgt>
                                        </p:tgtEl>
                                        <p:attrNameLst>
                                          <p:attrName>style.visibility</p:attrName>
                                        </p:attrNameLst>
                                      </p:cBhvr>
                                      <p:to>
                                        <p:strVal val="visible"/>
                                      </p:to>
                                    </p:set>
                                    <p:animEffect transition="in" filter="fade">
                                      <p:cBhvr>
                                        <p:cTn id="7" dur="2000"/>
                                        <p:tgtEl>
                                          <p:spTgt spid="5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76">
                                            <p:txEl>
                                              <p:pRg st="1" end="1"/>
                                            </p:txEl>
                                          </p:spTgt>
                                        </p:tgtEl>
                                        <p:attrNameLst>
                                          <p:attrName>style.visibility</p:attrName>
                                        </p:attrNameLst>
                                      </p:cBhvr>
                                      <p:to>
                                        <p:strVal val="visible"/>
                                      </p:to>
                                    </p:set>
                                    <p:animEffect transition="in" filter="fade">
                                      <p:cBhvr>
                                        <p:cTn id="12" dur="2000"/>
                                        <p:tgtEl>
                                          <p:spTgt spid="5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76">
                                            <p:txEl>
                                              <p:pRg st="2" end="2"/>
                                            </p:txEl>
                                          </p:spTgt>
                                        </p:tgtEl>
                                        <p:attrNameLst>
                                          <p:attrName>style.visibility</p:attrName>
                                        </p:attrNameLst>
                                      </p:cBhvr>
                                      <p:to>
                                        <p:strVal val="visible"/>
                                      </p:to>
                                    </p:set>
                                    <p:animEffect transition="in" filter="fade">
                                      <p:cBhvr>
                                        <p:cTn id="17" dur="2000"/>
                                        <p:tgtEl>
                                          <p:spTgt spid="5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76">
                                            <p:txEl>
                                              <p:pRg st="3" end="3"/>
                                            </p:txEl>
                                          </p:spTgt>
                                        </p:tgtEl>
                                        <p:attrNameLst>
                                          <p:attrName>style.visibility</p:attrName>
                                        </p:attrNameLst>
                                      </p:cBhvr>
                                      <p:to>
                                        <p:strVal val="visible"/>
                                      </p:to>
                                    </p:set>
                                    <p:animEffect transition="in" filter="fade">
                                      <p:cBhvr>
                                        <p:cTn id="22" dur="2000"/>
                                        <p:tgtEl>
                                          <p:spTgt spid="5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76">
                                            <p:txEl>
                                              <p:pRg st="4" end="4"/>
                                            </p:txEl>
                                          </p:spTgt>
                                        </p:tgtEl>
                                        <p:attrNameLst>
                                          <p:attrName>style.visibility</p:attrName>
                                        </p:attrNameLst>
                                      </p:cBhvr>
                                      <p:to>
                                        <p:strVal val="visible"/>
                                      </p:to>
                                    </p:set>
                                    <p:animEffect transition="in" filter="fade">
                                      <p:cBhvr>
                                        <p:cTn id="27" dur="2000"/>
                                        <p:tgtEl>
                                          <p:spTgt spid="5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20"/>
          <p:cNvSpPr txBox="1">
            <a:spLocks noGrp="1"/>
          </p:cNvSpPr>
          <p:nvPr>
            <p:ph type="title"/>
          </p:nvPr>
        </p:nvSpPr>
        <p:spPr>
          <a:xfrm>
            <a:off x="625900" y="643374"/>
            <a:ext cx="10816200" cy="8427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3600"/>
              <a:buFont typeface="Calibri"/>
              <a:buNone/>
            </a:pPr>
            <a:r>
              <a:rPr lang="es-ES" sz="3600"/>
              <a:t>Responsabilidad profesional y ética</a:t>
            </a:r>
            <a:endParaRPr sz="3600"/>
          </a:p>
        </p:txBody>
      </p:sp>
      <p:sp>
        <p:nvSpPr>
          <p:cNvPr id="585" name="Google Shape;585;p20"/>
          <p:cNvSpPr txBox="1">
            <a:spLocks noGrp="1"/>
          </p:cNvSpPr>
          <p:nvPr>
            <p:ph type="sldNum" idx="12"/>
          </p:nvPr>
        </p:nvSpPr>
        <p:spPr>
          <a:xfrm>
            <a:off x="9286734" y="2852613"/>
            <a:ext cx="2937891" cy="104857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27</a:t>
            </a:fld>
            <a:endParaRPr/>
          </a:p>
        </p:txBody>
      </p:sp>
      <p:sp>
        <p:nvSpPr>
          <p:cNvPr id="586" name="Google Shape;586;p20"/>
          <p:cNvSpPr txBox="1">
            <a:spLocks noGrp="1"/>
          </p:cNvSpPr>
          <p:nvPr>
            <p:ph type="body" idx="1"/>
          </p:nvPr>
        </p:nvSpPr>
        <p:spPr>
          <a:xfrm>
            <a:off x="5976011" y="6509537"/>
            <a:ext cx="2171244" cy="305415"/>
          </a:xfrm>
          <a:prstGeom prst="rect">
            <a:avLst/>
          </a:prstGeom>
          <a:noFill/>
          <a:ln>
            <a:noFill/>
          </a:ln>
        </p:spPr>
        <p:txBody>
          <a:bodyPr spcFirstLastPara="1" wrap="square" lIns="0" tIns="45700" rIns="0" bIns="45700" anchor="t" anchorCtr="0">
            <a:noAutofit/>
          </a:bodyPr>
          <a:lstStyle/>
          <a:p>
            <a:pPr marL="91440" lvl="0" indent="-91440" algn="l" rtl="0">
              <a:lnSpc>
                <a:spcPct val="90000"/>
              </a:lnSpc>
              <a:spcBef>
                <a:spcPts val="0"/>
              </a:spcBef>
              <a:spcAft>
                <a:spcPts val="0"/>
              </a:spcAft>
              <a:buSzPts val="800"/>
              <a:buNone/>
            </a:pPr>
            <a:r>
              <a:rPr lang="es-ES"/>
              <a:t>Sommerville – Capítulo 1</a:t>
            </a:r>
            <a:endParaRPr/>
          </a:p>
          <a:p>
            <a:pPr marL="91440" lvl="0" indent="-91440" algn="l" rtl="0">
              <a:lnSpc>
                <a:spcPct val="90000"/>
              </a:lnSpc>
              <a:spcBef>
                <a:spcPts val="0"/>
              </a:spcBef>
              <a:spcAft>
                <a:spcPts val="0"/>
              </a:spcAft>
              <a:buSzPts val="825"/>
              <a:buNone/>
            </a:pPr>
            <a:endParaRPr/>
          </a:p>
        </p:txBody>
      </p:sp>
      <p:sp>
        <p:nvSpPr>
          <p:cNvPr id="587" name="Google Shape;587;p20"/>
          <p:cNvSpPr txBox="1">
            <a:spLocks noGrp="1"/>
          </p:cNvSpPr>
          <p:nvPr>
            <p:ph type="body" idx="2"/>
          </p:nvPr>
        </p:nvSpPr>
        <p:spPr>
          <a:xfrm>
            <a:off x="797358" y="1758429"/>
            <a:ext cx="9832618" cy="4478753"/>
          </a:xfrm>
          <a:prstGeom prst="rect">
            <a:avLst/>
          </a:prstGeom>
          <a:noFill/>
          <a:ln>
            <a:noFill/>
          </a:ln>
        </p:spPr>
        <p:txBody>
          <a:bodyPr spcFirstLastPara="1" wrap="square" lIns="0" tIns="45700" rIns="0" bIns="45700" anchor="t" anchorCtr="0">
            <a:noAutofit/>
          </a:bodyPr>
          <a:lstStyle/>
          <a:p>
            <a:pPr marL="68580" lvl="0" indent="-68580" algn="just" rtl="0">
              <a:lnSpc>
                <a:spcPct val="90000"/>
              </a:lnSpc>
              <a:spcBef>
                <a:spcPts val="0"/>
              </a:spcBef>
              <a:spcAft>
                <a:spcPts val="0"/>
              </a:spcAft>
              <a:buSzPts val="2400"/>
              <a:buChar char="»"/>
            </a:pPr>
            <a:r>
              <a:rPr lang="es-ES" sz="2400"/>
              <a:t>Confidencialidad</a:t>
            </a:r>
            <a:endParaRPr/>
          </a:p>
          <a:p>
            <a:pPr marL="384048" lvl="1" indent="-182880" algn="l" rtl="0">
              <a:lnSpc>
                <a:spcPct val="90000"/>
              </a:lnSpc>
              <a:spcBef>
                <a:spcPts val="400"/>
              </a:spcBef>
              <a:spcAft>
                <a:spcPts val="0"/>
              </a:spcAft>
              <a:buSzPts val="2000"/>
              <a:buChar char="◦"/>
            </a:pPr>
            <a:r>
              <a:rPr lang="es-ES" sz="2000"/>
              <a:t>Respetar la confidencialidad de sus empleados y clientes</a:t>
            </a:r>
            <a:endParaRPr/>
          </a:p>
          <a:p>
            <a:pPr marL="68580" lvl="0" indent="-68580" algn="l" rtl="0">
              <a:lnSpc>
                <a:spcPct val="90000"/>
              </a:lnSpc>
              <a:spcBef>
                <a:spcPts val="1600"/>
              </a:spcBef>
              <a:spcAft>
                <a:spcPts val="0"/>
              </a:spcAft>
              <a:buClr>
                <a:srgbClr val="C00000"/>
              </a:buClr>
              <a:buSzPts val="2400"/>
              <a:buFont typeface="Arial"/>
              <a:buChar char="»"/>
            </a:pPr>
            <a:r>
              <a:rPr lang="es-ES" sz="2400"/>
              <a:t>Competencia</a:t>
            </a:r>
            <a:endParaRPr/>
          </a:p>
          <a:p>
            <a:pPr marL="384048" lvl="1" indent="-182880" algn="l" rtl="0">
              <a:lnSpc>
                <a:spcPct val="90000"/>
              </a:lnSpc>
              <a:spcBef>
                <a:spcPts val="400"/>
              </a:spcBef>
              <a:spcAft>
                <a:spcPts val="0"/>
              </a:spcAft>
              <a:buSzPts val="2000"/>
              <a:buChar char="◦"/>
            </a:pPr>
            <a:r>
              <a:rPr lang="es-ES" sz="2000"/>
              <a:t>No falsificar el nivel de competencia y aceptar responsabilidades fuera de su capacidad</a:t>
            </a:r>
            <a:endParaRPr/>
          </a:p>
          <a:p>
            <a:pPr marL="68580" lvl="0" indent="-68580" algn="l" rtl="0">
              <a:lnSpc>
                <a:spcPct val="90000"/>
              </a:lnSpc>
              <a:spcBef>
                <a:spcPts val="1600"/>
              </a:spcBef>
              <a:spcAft>
                <a:spcPts val="0"/>
              </a:spcAft>
              <a:buClr>
                <a:srgbClr val="C00000"/>
              </a:buClr>
              <a:buSzPts val="2400"/>
              <a:buFont typeface="Arial"/>
              <a:buChar char="»"/>
            </a:pPr>
            <a:r>
              <a:rPr lang="es-ES" sz="2400"/>
              <a:t>Derechos de la propiedad intelectual</a:t>
            </a:r>
            <a:endParaRPr/>
          </a:p>
          <a:p>
            <a:pPr marL="384048" lvl="1" indent="-182880" algn="l" rtl="0">
              <a:lnSpc>
                <a:spcPct val="90000"/>
              </a:lnSpc>
              <a:spcBef>
                <a:spcPts val="400"/>
              </a:spcBef>
              <a:spcAft>
                <a:spcPts val="0"/>
              </a:spcAft>
              <a:buSzPts val="2000"/>
              <a:buChar char="◦"/>
            </a:pPr>
            <a:r>
              <a:rPr lang="es-ES" sz="2000"/>
              <a:t>Conocer la leyes vigentes sobre las patentes y copyright</a:t>
            </a:r>
            <a:endParaRPr/>
          </a:p>
          <a:p>
            <a:pPr marL="68580" lvl="0" indent="-68580" algn="l" rtl="0">
              <a:lnSpc>
                <a:spcPct val="90000"/>
              </a:lnSpc>
              <a:spcBef>
                <a:spcPts val="1600"/>
              </a:spcBef>
              <a:spcAft>
                <a:spcPts val="0"/>
              </a:spcAft>
              <a:buClr>
                <a:srgbClr val="C00000"/>
              </a:buClr>
              <a:buSzPts val="2400"/>
              <a:buFont typeface="Arial"/>
              <a:buChar char="»"/>
            </a:pPr>
            <a:r>
              <a:rPr lang="es-ES" sz="2400"/>
              <a:t>Uso inapropiado de las computadoras</a:t>
            </a:r>
            <a:endParaRPr/>
          </a:p>
          <a:p>
            <a:pPr marL="384048" lvl="1" indent="-182880" algn="l" rtl="0">
              <a:lnSpc>
                <a:spcPct val="90000"/>
              </a:lnSpc>
              <a:spcBef>
                <a:spcPts val="400"/>
              </a:spcBef>
              <a:spcAft>
                <a:spcPts val="0"/>
              </a:spcAft>
              <a:buSzPts val="2000"/>
              <a:buChar char="◦"/>
            </a:pPr>
            <a:r>
              <a:rPr lang="es-ES" sz="2000"/>
              <a:t>No debe utilizar sus habilidades técnicas para utilizar de forma inapropiada otras computadoras</a:t>
            </a:r>
            <a:endParaRPr/>
          </a:p>
          <a:p>
            <a:pPr marL="0" lvl="0" indent="0" algn="l" rtl="0">
              <a:lnSpc>
                <a:spcPct val="90000"/>
              </a:lnSpc>
              <a:spcBef>
                <a:spcPts val="1600"/>
              </a:spcBef>
              <a:spcAft>
                <a:spcPts val="0"/>
              </a:spcAft>
              <a:buClr>
                <a:srgbClr val="C00000"/>
              </a:buClr>
              <a:buSzPts val="2400"/>
              <a:buNone/>
            </a:pPr>
            <a:r>
              <a:rPr lang="es-ES" sz="2400" b="1" i="1"/>
              <a:t>Existen diferentes organizaciones como ACM o IEEE que sugieren diferentes códigos de ética a respetar</a:t>
            </a:r>
            <a:endParaRPr b="1"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7">
                                            <p:txEl>
                                              <p:pRg st="0" end="0"/>
                                            </p:txEl>
                                          </p:spTgt>
                                        </p:tgtEl>
                                        <p:attrNameLst>
                                          <p:attrName>style.visibility</p:attrName>
                                        </p:attrNameLst>
                                      </p:cBhvr>
                                      <p:to>
                                        <p:strVal val="visible"/>
                                      </p:to>
                                    </p:set>
                                    <p:animEffect transition="in" filter="fade">
                                      <p:cBhvr>
                                        <p:cTn id="7" dur="2000"/>
                                        <p:tgtEl>
                                          <p:spTgt spid="58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7">
                                            <p:txEl>
                                              <p:pRg st="1" end="1"/>
                                            </p:txEl>
                                          </p:spTgt>
                                        </p:tgtEl>
                                        <p:attrNameLst>
                                          <p:attrName>style.visibility</p:attrName>
                                        </p:attrNameLst>
                                      </p:cBhvr>
                                      <p:to>
                                        <p:strVal val="visible"/>
                                      </p:to>
                                    </p:set>
                                    <p:animEffect transition="in" filter="fade">
                                      <p:cBhvr>
                                        <p:cTn id="12" dur="2000"/>
                                        <p:tgtEl>
                                          <p:spTgt spid="58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87">
                                            <p:txEl>
                                              <p:pRg st="2" end="2"/>
                                            </p:txEl>
                                          </p:spTgt>
                                        </p:tgtEl>
                                        <p:attrNameLst>
                                          <p:attrName>style.visibility</p:attrName>
                                        </p:attrNameLst>
                                      </p:cBhvr>
                                      <p:to>
                                        <p:strVal val="visible"/>
                                      </p:to>
                                    </p:set>
                                    <p:animEffect transition="in" filter="fade">
                                      <p:cBhvr>
                                        <p:cTn id="17" dur="2000"/>
                                        <p:tgtEl>
                                          <p:spTgt spid="58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87">
                                            <p:txEl>
                                              <p:pRg st="3" end="3"/>
                                            </p:txEl>
                                          </p:spTgt>
                                        </p:tgtEl>
                                        <p:attrNameLst>
                                          <p:attrName>style.visibility</p:attrName>
                                        </p:attrNameLst>
                                      </p:cBhvr>
                                      <p:to>
                                        <p:strVal val="visible"/>
                                      </p:to>
                                    </p:set>
                                    <p:animEffect transition="in" filter="fade">
                                      <p:cBhvr>
                                        <p:cTn id="22" dur="2000"/>
                                        <p:tgtEl>
                                          <p:spTgt spid="58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87">
                                            <p:txEl>
                                              <p:pRg st="4" end="4"/>
                                            </p:txEl>
                                          </p:spTgt>
                                        </p:tgtEl>
                                        <p:attrNameLst>
                                          <p:attrName>style.visibility</p:attrName>
                                        </p:attrNameLst>
                                      </p:cBhvr>
                                      <p:to>
                                        <p:strVal val="visible"/>
                                      </p:to>
                                    </p:set>
                                    <p:animEffect transition="in" filter="fade">
                                      <p:cBhvr>
                                        <p:cTn id="27" dur="2000"/>
                                        <p:tgtEl>
                                          <p:spTgt spid="58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87">
                                            <p:txEl>
                                              <p:pRg st="5" end="5"/>
                                            </p:txEl>
                                          </p:spTgt>
                                        </p:tgtEl>
                                        <p:attrNameLst>
                                          <p:attrName>style.visibility</p:attrName>
                                        </p:attrNameLst>
                                      </p:cBhvr>
                                      <p:to>
                                        <p:strVal val="visible"/>
                                      </p:to>
                                    </p:set>
                                    <p:animEffect transition="in" filter="fade">
                                      <p:cBhvr>
                                        <p:cTn id="32" dur="2000"/>
                                        <p:tgtEl>
                                          <p:spTgt spid="58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87">
                                            <p:txEl>
                                              <p:pRg st="6" end="6"/>
                                            </p:txEl>
                                          </p:spTgt>
                                        </p:tgtEl>
                                        <p:attrNameLst>
                                          <p:attrName>style.visibility</p:attrName>
                                        </p:attrNameLst>
                                      </p:cBhvr>
                                      <p:to>
                                        <p:strVal val="visible"/>
                                      </p:to>
                                    </p:set>
                                    <p:animEffect transition="in" filter="fade">
                                      <p:cBhvr>
                                        <p:cTn id="37" dur="2000"/>
                                        <p:tgtEl>
                                          <p:spTgt spid="58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87">
                                            <p:txEl>
                                              <p:pRg st="7" end="7"/>
                                            </p:txEl>
                                          </p:spTgt>
                                        </p:tgtEl>
                                        <p:attrNameLst>
                                          <p:attrName>style.visibility</p:attrName>
                                        </p:attrNameLst>
                                      </p:cBhvr>
                                      <p:to>
                                        <p:strVal val="visible"/>
                                      </p:to>
                                    </p:set>
                                    <p:animEffect transition="in" filter="fade">
                                      <p:cBhvr>
                                        <p:cTn id="42" dur="2000"/>
                                        <p:tgtEl>
                                          <p:spTgt spid="58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87">
                                            <p:txEl>
                                              <p:pRg st="8" end="8"/>
                                            </p:txEl>
                                          </p:spTgt>
                                        </p:tgtEl>
                                        <p:attrNameLst>
                                          <p:attrName>style.visibility</p:attrName>
                                        </p:attrNameLst>
                                      </p:cBhvr>
                                      <p:to>
                                        <p:strVal val="visible"/>
                                      </p:to>
                                    </p:set>
                                    <p:animEffect transition="in" filter="fade">
                                      <p:cBhvr>
                                        <p:cTn id="47" dur="2000"/>
                                        <p:tgtEl>
                                          <p:spTgt spid="58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21"/>
          <p:cNvSpPr txBox="1">
            <a:spLocks noGrp="1"/>
          </p:cNvSpPr>
          <p:nvPr>
            <p:ph type="ctrTitle"/>
          </p:nvPr>
        </p:nvSpPr>
        <p:spPr>
          <a:xfrm>
            <a:off x="1101709" y="758952"/>
            <a:ext cx="10098900" cy="35661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6000"/>
              <a:buFont typeface="Calibri"/>
              <a:buNone/>
            </a:pPr>
            <a:r>
              <a:rPr lang="es-ES" sz="6000" b="1"/>
              <a:t>Técnicas de comunicación</a:t>
            </a:r>
            <a:endParaRPr/>
          </a:p>
        </p:txBody>
      </p:sp>
      <p:sp>
        <p:nvSpPr>
          <p:cNvPr id="593" name="Google Shape;593;p21"/>
          <p:cNvSpPr txBox="1">
            <a:spLocks noGrp="1"/>
          </p:cNvSpPr>
          <p:nvPr>
            <p:ph type="subTitle" idx="1"/>
          </p:nvPr>
        </p:nvSpPr>
        <p:spPr>
          <a:xfrm>
            <a:off x="1104491" y="4455621"/>
            <a:ext cx="10098900" cy="1143000"/>
          </a:xfrm>
          <a:prstGeom prst="rect">
            <a:avLst/>
          </a:prstGeom>
          <a:noFill/>
          <a:ln>
            <a:noFill/>
          </a:ln>
        </p:spPr>
        <p:txBody>
          <a:bodyPr spcFirstLastPara="1" wrap="square" lIns="0" tIns="45700" rIns="0" bIns="45700" anchor="t" anchorCtr="0">
            <a:normAutofit/>
          </a:bodyPr>
          <a:lstStyle/>
          <a:p>
            <a:pPr marL="91440" lvl="0" indent="0" algn="l" rtl="0">
              <a:lnSpc>
                <a:spcPct val="90000"/>
              </a:lnSpc>
              <a:spcBef>
                <a:spcPts val="0"/>
              </a:spcBef>
              <a:spcAft>
                <a:spcPts val="0"/>
              </a:spcAft>
              <a:buSzPts val="2000"/>
              <a:buNone/>
            </a:pPr>
            <a:endParaRPr/>
          </a:p>
        </p:txBody>
      </p:sp>
      <p:sp>
        <p:nvSpPr>
          <p:cNvPr id="594" name="Google Shape;594;p21"/>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28</a:t>
            </a:fld>
            <a:endParaRPr/>
          </a:p>
        </p:txBody>
      </p:sp>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22"/>
          <p:cNvSpPr txBox="1">
            <a:spLocks noGrp="1"/>
          </p:cNvSpPr>
          <p:nvPr>
            <p:ph type="title"/>
          </p:nvPr>
        </p:nvSpPr>
        <p:spPr>
          <a:xfrm>
            <a:off x="647998" y="116632"/>
            <a:ext cx="10816259" cy="1129444"/>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Introducción </a:t>
            </a:r>
            <a:endParaRPr sz="4400" b="1"/>
          </a:p>
        </p:txBody>
      </p:sp>
      <p:sp>
        <p:nvSpPr>
          <p:cNvPr id="600" name="Google Shape;600;p2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29</a:t>
            </a:fld>
            <a:endParaRPr/>
          </a:p>
        </p:txBody>
      </p:sp>
      <p:sp>
        <p:nvSpPr>
          <p:cNvPr id="601" name="Google Shape;601;p22"/>
          <p:cNvSpPr txBox="1">
            <a:spLocks noGrp="1"/>
          </p:cNvSpPr>
          <p:nvPr>
            <p:ph type="body" idx="1"/>
          </p:nvPr>
        </p:nvSpPr>
        <p:spPr>
          <a:xfrm>
            <a:off x="1080046" y="2060848"/>
            <a:ext cx="9832618" cy="4019874"/>
          </a:xfrm>
          <a:prstGeom prst="rect">
            <a:avLst/>
          </a:prstGeom>
          <a:noFill/>
          <a:ln>
            <a:noFill/>
          </a:ln>
        </p:spPr>
        <p:txBody>
          <a:bodyPr spcFirstLastPara="1" wrap="square" lIns="0" tIns="45700" rIns="0" bIns="45700" anchor="t" anchorCtr="0">
            <a:normAutofit/>
          </a:bodyPr>
          <a:lstStyle/>
          <a:p>
            <a:pPr marL="68580" lvl="0" indent="-68580" algn="l" rtl="0">
              <a:lnSpc>
                <a:spcPct val="90000"/>
              </a:lnSpc>
              <a:spcBef>
                <a:spcPts val="0"/>
              </a:spcBef>
              <a:spcAft>
                <a:spcPts val="0"/>
              </a:spcAft>
              <a:buClr>
                <a:srgbClr val="C00000"/>
              </a:buClr>
              <a:buSzPts val="2000"/>
              <a:buFont typeface="Arial"/>
              <a:buChar char="»"/>
            </a:pPr>
            <a:r>
              <a:rPr lang="es-ES" sz="2000"/>
              <a:t>Al iniciar un proyecto…</a:t>
            </a:r>
            <a:endParaRPr/>
          </a:p>
          <a:p>
            <a:pPr marL="384048" lvl="1" indent="-182880" algn="l" rtl="0">
              <a:lnSpc>
                <a:spcPct val="90000"/>
              </a:lnSpc>
              <a:spcBef>
                <a:spcPts val="400"/>
              </a:spcBef>
              <a:spcAft>
                <a:spcPts val="0"/>
              </a:spcAft>
              <a:buSzPts val="2000"/>
              <a:buChar char="◦"/>
            </a:pPr>
            <a:r>
              <a:rPr lang="es-ES" sz="2000"/>
              <a:t> ¿Cuál es la primera actividad?</a:t>
            </a:r>
            <a:endParaRPr/>
          </a:p>
          <a:p>
            <a:pPr marL="68580" lvl="0" indent="0" algn="l" rtl="0">
              <a:lnSpc>
                <a:spcPct val="90000"/>
              </a:lnSpc>
              <a:spcBef>
                <a:spcPts val="1600"/>
              </a:spcBef>
              <a:spcAft>
                <a:spcPts val="0"/>
              </a:spcAft>
              <a:buClr>
                <a:srgbClr val="C00000"/>
              </a:buClr>
              <a:buSzPts val="2000"/>
              <a:buFont typeface="Arial"/>
              <a:buNone/>
            </a:pPr>
            <a:endParaRPr sz="2000"/>
          </a:p>
        </p:txBody>
      </p:sp>
      <p:sp>
        <p:nvSpPr>
          <p:cNvPr id="602" name="Google Shape;602;p22"/>
          <p:cNvSpPr/>
          <p:nvPr/>
        </p:nvSpPr>
        <p:spPr>
          <a:xfrm>
            <a:off x="2592214" y="2996952"/>
            <a:ext cx="6796074" cy="12003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s-ES" sz="3600" b="0" i="0" u="none" strike="noStrike" cap="none">
                <a:solidFill>
                  <a:schemeClr val="dk1"/>
                </a:solidFill>
                <a:latin typeface="Calibri"/>
                <a:ea typeface="Calibri"/>
                <a:cs typeface="Calibri"/>
                <a:sym typeface="Calibri"/>
              </a:rPr>
              <a:t>Saber</a:t>
            </a:r>
            <a:r>
              <a:rPr lang="es-ES" sz="3200" b="0" i="0" u="none" strike="noStrike" cap="none">
                <a:solidFill>
                  <a:schemeClr val="dk1"/>
                </a:solidFill>
                <a:latin typeface="Calibri"/>
                <a:ea typeface="Calibri"/>
                <a:cs typeface="Calibri"/>
                <a:sym typeface="Calibri"/>
              </a:rPr>
              <a:t> </a:t>
            </a:r>
            <a:r>
              <a:rPr lang="es-ES" sz="3600" b="0" i="0" u="none" strike="noStrike" cap="none">
                <a:solidFill>
                  <a:schemeClr val="dk1"/>
                </a:solidFill>
                <a:latin typeface="Calibri"/>
                <a:ea typeface="Calibri"/>
                <a:cs typeface="Calibri"/>
                <a:sym typeface="Calibri"/>
              </a:rPr>
              <a:t>lo que el usuario </a:t>
            </a:r>
            <a:r>
              <a:rPr lang="es-ES" sz="3600" b="0" i="0" u="sng" strike="noStrike" cap="none">
                <a:solidFill>
                  <a:schemeClr val="dk1"/>
                </a:solidFill>
                <a:latin typeface="Calibri"/>
                <a:ea typeface="Calibri"/>
                <a:cs typeface="Calibri"/>
                <a:sym typeface="Calibri"/>
              </a:rPr>
              <a:t>quiere</a:t>
            </a:r>
            <a:r>
              <a:rPr lang="es-ES" sz="3600" b="0" i="0" u="none" strike="noStrike" cap="none">
                <a:solidFill>
                  <a:schemeClr val="dk1"/>
                </a:solidFill>
                <a:latin typeface="Calibri"/>
                <a:ea typeface="Calibri"/>
                <a:cs typeface="Calibri"/>
                <a:sym typeface="Calibri"/>
              </a:rPr>
              <a:t>, </a:t>
            </a:r>
            <a:r>
              <a:rPr lang="es-ES" sz="3600" b="0" i="0" u="sng" strike="noStrike" cap="none">
                <a:solidFill>
                  <a:schemeClr val="dk1"/>
                </a:solidFill>
                <a:latin typeface="Calibri"/>
                <a:ea typeface="Calibri"/>
                <a:cs typeface="Calibri"/>
                <a:sym typeface="Calibri"/>
              </a:rPr>
              <a:t>cómo lo quiere</a:t>
            </a:r>
            <a:r>
              <a:rPr lang="es-ES" sz="3600" b="0" i="0" u="none" strike="noStrike" cap="none">
                <a:solidFill>
                  <a:schemeClr val="dk1"/>
                </a:solidFill>
                <a:latin typeface="Calibri"/>
                <a:ea typeface="Calibri"/>
                <a:cs typeface="Calibri"/>
                <a:sym typeface="Calibri"/>
              </a:rPr>
              <a:t>, </a:t>
            </a:r>
            <a:r>
              <a:rPr lang="es-ES" sz="3600" b="0" i="0" u="sng" strike="noStrike" cap="none">
                <a:solidFill>
                  <a:schemeClr val="dk1"/>
                </a:solidFill>
                <a:latin typeface="Calibri"/>
                <a:ea typeface="Calibri"/>
                <a:cs typeface="Calibri"/>
                <a:sym typeface="Calibri"/>
              </a:rPr>
              <a:t>cuándo</a:t>
            </a:r>
            <a:r>
              <a:rPr lang="es-ES" sz="3600" b="0" i="0" u="none" strike="noStrike" cap="none">
                <a:solidFill>
                  <a:schemeClr val="dk1"/>
                </a:solidFill>
                <a:latin typeface="Calibri"/>
                <a:ea typeface="Calibri"/>
                <a:cs typeface="Calibri"/>
                <a:sym typeface="Calibri"/>
              </a:rPr>
              <a:t> y </a:t>
            </a:r>
            <a:r>
              <a:rPr lang="es-ES" sz="3600" b="0" i="0" u="sng" strike="noStrike" cap="none">
                <a:solidFill>
                  <a:schemeClr val="dk1"/>
                </a:solidFill>
                <a:latin typeface="Calibri"/>
                <a:ea typeface="Calibri"/>
                <a:cs typeface="Calibri"/>
                <a:sym typeface="Calibri"/>
              </a:rPr>
              <a:t>porqué.</a:t>
            </a:r>
            <a:endParaRPr sz="1400" b="0" i="0" u="none" strike="noStrike" cap="none">
              <a:solidFill>
                <a:srgbClr val="000000"/>
              </a:solidFill>
              <a:latin typeface="Arial"/>
              <a:ea typeface="Arial"/>
              <a:cs typeface="Arial"/>
              <a:sym typeface="Arial"/>
            </a:endParaRPr>
          </a:p>
        </p:txBody>
      </p:sp>
      <p:pic>
        <p:nvPicPr>
          <p:cNvPr id="603" name="Google Shape;603;p22"/>
          <p:cNvPicPr preferRelativeResize="0"/>
          <p:nvPr/>
        </p:nvPicPr>
        <p:blipFill rotWithShape="1">
          <a:blip r:embed="rId3">
            <a:alphaModFix/>
          </a:blip>
          <a:srcRect/>
          <a:stretch/>
        </p:blipFill>
        <p:spPr>
          <a:xfrm>
            <a:off x="8289566" y="260651"/>
            <a:ext cx="3292117" cy="2412171"/>
          </a:xfrm>
          <a:prstGeom prst="rect">
            <a:avLst/>
          </a:prstGeom>
          <a:noFill/>
          <a:ln>
            <a:noFill/>
          </a:ln>
          <a:effectLst>
            <a:outerShdw blurRad="292100" dist="139700" dir="2700000" algn="tl" rotWithShape="0">
              <a:srgbClr val="333333">
                <a:alpha val="64313"/>
              </a:srgbClr>
            </a:outerShdw>
          </a:effectLst>
        </p:spPr>
      </p:pic>
      <p:sp>
        <p:nvSpPr>
          <p:cNvPr id="604" name="Google Shape;604;p22"/>
          <p:cNvSpPr txBox="1"/>
          <p:nvPr/>
        </p:nvSpPr>
        <p:spPr>
          <a:xfrm>
            <a:off x="1782688" y="4869164"/>
            <a:ext cx="6685753"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s-ES" sz="4400" b="0" i="0" u="none" strike="noStrike" cap="none">
                <a:solidFill>
                  <a:schemeClr val="dk1"/>
                </a:solidFill>
                <a:latin typeface="Calibri"/>
                <a:ea typeface="Calibri"/>
                <a:cs typeface="Calibri"/>
                <a:sym typeface="Calibri"/>
              </a:rPr>
              <a:t>Tenemos que Comunicarnos</a:t>
            </a:r>
            <a:endParaRPr sz="4400" b="0" i="0" u="none" strike="noStrike" cap="none">
              <a:solidFill>
                <a:schemeClr val="dk1"/>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02">
                                            <p:txEl>
                                              <p:pRg st="0" end="0"/>
                                            </p:txEl>
                                          </p:spTgt>
                                        </p:tgtEl>
                                        <p:attrNameLst>
                                          <p:attrName>style.visibility</p:attrName>
                                        </p:attrNameLst>
                                      </p:cBhvr>
                                      <p:to>
                                        <p:strVal val="visible"/>
                                      </p:to>
                                    </p:set>
                                    <p:animEffect transition="in" filter="fade">
                                      <p:cBhvr>
                                        <p:cTn id="7" dur="2000"/>
                                        <p:tgtEl>
                                          <p:spTgt spid="60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04">
                                            <p:txEl>
                                              <p:pRg st="0" end="0"/>
                                            </p:txEl>
                                          </p:spTgt>
                                        </p:tgtEl>
                                        <p:attrNameLst>
                                          <p:attrName>style.visibility</p:attrName>
                                        </p:attrNameLst>
                                      </p:cBhvr>
                                      <p:to>
                                        <p:strVal val="visible"/>
                                      </p:to>
                                    </p:set>
                                    <p:animEffect transition="in" filter="fade">
                                      <p:cBhvr>
                                        <p:cTn id="12" dur="2000"/>
                                        <p:tgtEl>
                                          <p:spTgt spid="60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93"/>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05" name="Google Shape;305;p93"/>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457200" lvl="0" indent="-342900" algn="l" rtl="0">
              <a:lnSpc>
                <a:spcPct val="90000"/>
              </a:lnSpc>
              <a:spcBef>
                <a:spcPts val="1200"/>
              </a:spcBef>
              <a:spcAft>
                <a:spcPts val="0"/>
              </a:spcAft>
              <a:buSzPts val="1800"/>
              <a:buChar char=" "/>
            </a:pPr>
            <a:r>
              <a:rPr lang="es-ES" sz="2800"/>
              <a:t>Contenidos genéricos a desarrollar a lo largo del curso:</a:t>
            </a:r>
            <a:endParaRPr/>
          </a:p>
          <a:p>
            <a:pPr marL="914400" lvl="1" indent="-342900" algn="l" rtl="0">
              <a:lnSpc>
                <a:spcPct val="90000"/>
              </a:lnSpc>
              <a:spcBef>
                <a:spcPts val="200"/>
              </a:spcBef>
              <a:spcAft>
                <a:spcPts val="0"/>
              </a:spcAft>
              <a:buSzPts val="1800"/>
              <a:buChar char="◦"/>
            </a:pPr>
            <a:r>
              <a:rPr lang="es-ES" sz="2800"/>
              <a:t>Conceptos de Ingeniería de software. </a:t>
            </a:r>
            <a:endParaRPr/>
          </a:p>
          <a:p>
            <a:pPr marL="914400" lvl="1" indent="-342900" algn="l" rtl="0">
              <a:lnSpc>
                <a:spcPct val="90000"/>
              </a:lnSpc>
              <a:spcBef>
                <a:spcPts val="200"/>
              </a:spcBef>
              <a:spcAft>
                <a:spcPts val="0"/>
              </a:spcAft>
              <a:buSzPts val="1800"/>
              <a:buChar char="◦"/>
            </a:pPr>
            <a:r>
              <a:rPr lang="es-ES" sz="2800"/>
              <a:t>Requerimientos.</a:t>
            </a:r>
            <a:endParaRPr/>
          </a:p>
          <a:p>
            <a:pPr marL="914400" lvl="1" indent="-342900" algn="l" rtl="0">
              <a:lnSpc>
                <a:spcPct val="90000"/>
              </a:lnSpc>
              <a:spcBef>
                <a:spcPts val="200"/>
              </a:spcBef>
              <a:spcAft>
                <a:spcPts val="0"/>
              </a:spcAft>
              <a:buSzPts val="1800"/>
              <a:buChar char="◦"/>
            </a:pPr>
            <a:r>
              <a:rPr lang="es-ES" sz="2800"/>
              <a:t>Modelos de proceso.</a:t>
            </a:r>
            <a:endParaRPr/>
          </a:p>
          <a:p>
            <a:pPr marL="914400" lvl="1" indent="-342900" algn="l" rtl="0">
              <a:lnSpc>
                <a:spcPct val="90000"/>
              </a:lnSpc>
              <a:spcBef>
                <a:spcPts val="200"/>
              </a:spcBef>
              <a:spcAft>
                <a:spcPts val="0"/>
              </a:spcAft>
              <a:buSzPts val="1800"/>
              <a:buChar char="◦"/>
            </a:pPr>
            <a:r>
              <a:rPr lang="es-ES" sz="2800"/>
              <a:t>Calidad de software.</a:t>
            </a:r>
            <a:endParaRPr/>
          </a:p>
          <a:p>
            <a:pPr marL="457200" lvl="0" indent="-228600" algn="l" rtl="0">
              <a:lnSpc>
                <a:spcPct val="90000"/>
              </a:lnSpc>
              <a:spcBef>
                <a:spcPts val="1200"/>
              </a:spcBef>
              <a:spcAft>
                <a:spcPts val="0"/>
              </a:spcAft>
              <a:buSzPts val="1800"/>
              <a:buNone/>
            </a:pPr>
            <a:endParaRPr sz="1400"/>
          </a:p>
        </p:txBody>
      </p:sp>
      <p:sp>
        <p:nvSpPr>
          <p:cNvPr id="306" name="Google Shape;306;p93"/>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s-ES"/>
              <a:t>Ingeniería de Software I  2022</a:t>
            </a:r>
            <a:endParaRPr/>
          </a:p>
        </p:txBody>
      </p:sp>
      <p:sp>
        <p:nvSpPr>
          <p:cNvPr id="307" name="Google Shape;307;p9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3</a:t>
            </a:fld>
            <a:endParaRPr/>
          </a:p>
        </p:txBody>
      </p:sp>
    </p:spTree>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23"/>
          <p:cNvSpPr txBox="1">
            <a:spLocks noGrp="1"/>
          </p:cNvSpPr>
          <p:nvPr>
            <p:ph type="title"/>
          </p:nvPr>
        </p:nvSpPr>
        <p:spPr>
          <a:xfrm>
            <a:off x="1101709" y="286604"/>
            <a:ext cx="10098900" cy="145080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El problema de la comunicación</a:t>
            </a:r>
            <a:endParaRPr sz="4400" b="1"/>
          </a:p>
        </p:txBody>
      </p:sp>
      <p:sp>
        <p:nvSpPr>
          <p:cNvPr id="610" name="Google Shape;610;p23"/>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30</a:t>
            </a:fld>
            <a:endParaRPr/>
          </a:p>
        </p:txBody>
      </p:sp>
      <p:pic>
        <p:nvPicPr>
          <p:cNvPr id="611" name="Google Shape;611;p23" descr="cid:1.1494796789@web51607.mail.re2.yahoo.com"/>
          <p:cNvPicPr preferRelativeResize="0"/>
          <p:nvPr/>
        </p:nvPicPr>
        <p:blipFill rotWithShape="1">
          <a:blip r:embed="rId3">
            <a:alphaModFix/>
          </a:blip>
          <a:srcRect/>
          <a:stretch/>
        </p:blipFill>
        <p:spPr>
          <a:xfrm>
            <a:off x="1101710" y="457200"/>
            <a:ext cx="9466486" cy="5514975"/>
          </a:xfrm>
          <a:prstGeom prst="rect">
            <a:avLst/>
          </a:prstGeom>
          <a:noFill/>
          <a:ln>
            <a:noFill/>
          </a:ln>
          <a:effectLst>
            <a:outerShdw blurRad="292100" dist="139700" dir="2700000" algn="tl" rotWithShape="0">
              <a:srgbClr val="333333">
                <a:alpha val="64313"/>
              </a:srgbClr>
            </a:outerShdw>
          </a:effectLst>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4"/>
          <p:cNvSpPr txBox="1">
            <a:spLocks noGrp="1"/>
          </p:cNvSpPr>
          <p:nvPr>
            <p:ph type="title"/>
          </p:nvPr>
        </p:nvSpPr>
        <p:spPr>
          <a:xfrm>
            <a:off x="1101709" y="286604"/>
            <a:ext cx="10098900" cy="14508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¿Qué vemos?</a:t>
            </a:r>
            <a:endParaRPr sz="4400" b="1"/>
          </a:p>
        </p:txBody>
      </p:sp>
      <p:sp>
        <p:nvSpPr>
          <p:cNvPr id="617" name="Google Shape;617;p2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31</a:t>
            </a:fld>
            <a:endParaRPr/>
          </a:p>
        </p:txBody>
      </p:sp>
      <p:pic>
        <p:nvPicPr>
          <p:cNvPr id="618" name="Google Shape;618;p24" descr="Resultado de imagen para imagenes con doble sentido"/>
          <p:cNvPicPr preferRelativeResize="0"/>
          <p:nvPr/>
        </p:nvPicPr>
        <p:blipFill rotWithShape="1">
          <a:blip r:embed="rId3">
            <a:alphaModFix/>
          </a:blip>
          <a:srcRect/>
          <a:stretch/>
        </p:blipFill>
        <p:spPr>
          <a:xfrm>
            <a:off x="1368078" y="1862828"/>
            <a:ext cx="5723134" cy="4275095"/>
          </a:xfrm>
          <a:prstGeom prst="rect">
            <a:avLst/>
          </a:prstGeom>
          <a:noFill/>
          <a:ln>
            <a:noFill/>
          </a:ln>
        </p:spPr>
      </p:pic>
      <p:pic>
        <p:nvPicPr>
          <p:cNvPr id="619" name="Google Shape;619;p24" descr="Imagen relacionada"/>
          <p:cNvPicPr preferRelativeResize="0"/>
          <p:nvPr/>
        </p:nvPicPr>
        <p:blipFill rotWithShape="1">
          <a:blip r:embed="rId4">
            <a:alphaModFix/>
          </a:blip>
          <a:srcRect/>
          <a:stretch/>
        </p:blipFill>
        <p:spPr>
          <a:xfrm>
            <a:off x="3300960" y="2204867"/>
            <a:ext cx="5344805" cy="3992489"/>
          </a:xfrm>
          <a:prstGeom prst="rect">
            <a:avLst/>
          </a:prstGeom>
          <a:noFill/>
          <a:ln>
            <a:noFill/>
          </a:ln>
        </p:spPr>
      </p:pic>
      <p:pic>
        <p:nvPicPr>
          <p:cNvPr id="620" name="Google Shape;620;p24" descr="http://img130.imageshack.us/img130/8964/balconyillusion1.jpg"/>
          <p:cNvPicPr preferRelativeResize="0"/>
          <p:nvPr/>
        </p:nvPicPr>
        <p:blipFill rotWithShape="1">
          <a:blip r:embed="rId5">
            <a:alphaModFix/>
          </a:blip>
          <a:srcRect/>
          <a:stretch/>
        </p:blipFill>
        <p:spPr>
          <a:xfrm>
            <a:off x="4548661" y="1700808"/>
            <a:ext cx="5085102" cy="3394212"/>
          </a:xfrm>
          <a:prstGeom prst="rect">
            <a:avLst/>
          </a:prstGeom>
          <a:noFill/>
          <a:ln>
            <a:noFill/>
          </a:ln>
          <a:effectLst>
            <a:outerShdw blurRad="292100" dist="139700" dir="2700000" algn="tl" rotWithShape="0">
              <a:srgbClr val="333333">
                <a:alpha val="64313"/>
              </a:srgbClr>
            </a:outerShdw>
          </a:effectLst>
        </p:spPr>
      </p:pic>
      <p:sp>
        <p:nvSpPr>
          <p:cNvPr id="621" name="Google Shape;621;p24"/>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ES"/>
              <a:t>Ingenieria de Software I 2022</a:t>
            </a:r>
            <a:endParaRPr/>
          </a:p>
        </p:txBody>
      </p:sp>
      <p:sp>
        <p:nvSpPr>
          <p:cNvPr id="622" name="Google Shape;622;p24"/>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a:bodyPr>
          <a:lstStyle/>
          <a:p>
            <a:pPr marL="0" lvl="0" indent="0" algn="l" rtl="0">
              <a:lnSpc>
                <a:spcPct val="90000"/>
              </a:lnSpc>
              <a:spcBef>
                <a:spcPts val="1200"/>
              </a:spcBef>
              <a:spcAft>
                <a:spcPts val="200"/>
              </a:spcAft>
              <a:buSzPts val="1800"/>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19"/>
                                        </p:tgtEl>
                                        <p:attrNameLst>
                                          <p:attrName>style.visibility</p:attrName>
                                        </p:attrNameLst>
                                      </p:cBhvr>
                                      <p:to>
                                        <p:strVal val="visible"/>
                                      </p:to>
                                    </p:set>
                                    <p:animEffect transition="in" filter="fade">
                                      <p:cBhvr>
                                        <p:cTn id="11" dur="500"/>
                                        <p:tgtEl>
                                          <p:spTgt spid="619"/>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620"/>
                                        </p:tgtEl>
                                        <p:attrNameLst>
                                          <p:attrName>style.visibility</p:attrName>
                                        </p:attrNameLst>
                                      </p:cBhvr>
                                      <p:to>
                                        <p:strVal val="visible"/>
                                      </p:to>
                                    </p:set>
                                    <p:anim calcmode="lin" valueType="num">
                                      <p:cBhvr additive="base">
                                        <p:cTn id="16" dur="500"/>
                                        <p:tgtEl>
                                          <p:spTgt spid="6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25"/>
          <p:cNvSpPr txBox="1">
            <a:spLocks noGrp="1"/>
          </p:cNvSpPr>
          <p:nvPr>
            <p:ph type="title"/>
          </p:nvPr>
        </p:nvSpPr>
        <p:spPr>
          <a:xfrm>
            <a:off x="1101709" y="286604"/>
            <a:ext cx="10098900" cy="1218346"/>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La comunicación</a:t>
            </a:r>
            <a:endParaRPr sz="4400" b="1"/>
          </a:p>
        </p:txBody>
      </p:sp>
      <p:sp>
        <p:nvSpPr>
          <p:cNvPr id="628" name="Google Shape;628;p25"/>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32</a:t>
            </a:fld>
            <a:endParaRPr/>
          </a:p>
        </p:txBody>
      </p:sp>
      <p:sp>
        <p:nvSpPr>
          <p:cNvPr id="629" name="Google Shape;629;p25"/>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a:bodyPr>
          <a:lstStyle/>
          <a:p>
            <a:pPr marL="68580" lvl="0" indent="-68580" algn="l" rtl="0">
              <a:lnSpc>
                <a:spcPct val="90000"/>
              </a:lnSpc>
              <a:spcBef>
                <a:spcPts val="0"/>
              </a:spcBef>
              <a:spcAft>
                <a:spcPts val="0"/>
              </a:spcAft>
              <a:buClr>
                <a:srgbClr val="C00000"/>
              </a:buClr>
              <a:buSzPts val="2800"/>
              <a:buFont typeface="Arial"/>
              <a:buChar char="»"/>
            </a:pPr>
            <a:r>
              <a:rPr lang="es-ES" sz="2800"/>
              <a:t>La comunicación es la base para la obtención de las necesidades del cliente. </a:t>
            </a:r>
            <a:endParaRPr sz="2800"/>
          </a:p>
          <a:p>
            <a:pPr marL="68580" lvl="0" indent="-68580" algn="l" rtl="0">
              <a:lnSpc>
                <a:spcPct val="90000"/>
              </a:lnSpc>
              <a:spcBef>
                <a:spcPts val="1400"/>
              </a:spcBef>
              <a:spcAft>
                <a:spcPts val="0"/>
              </a:spcAft>
              <a:buClr>
                <a:srgbClr val="C00000"/>
              </a:buClr>
              <a:buSzPts val="2800"/>
              <a:buFont typeface="Arial"/>
              <a:buChar char="»"/>
            </a:pPr>
            <a:r>
              <a:rPr lang="es-ES" sz="2800"/>
              <a:t>Es la principal fuente de error</a:t>
            </a:r>
            <a:endParaRPr/>
          </a:p>
          <a:p>
            <a:pPr marL="68580" lvl="0" indent="0" algn="l" rtl="0">
              <a:lnSpc>
                <a:spcPct val="90000"/>
              </a:lnSpc>
              <a:spcBef>
                <a:spcPts val="1400"/>
              </a:spcBef>
              <a:spcAft>
                <a:spcPts val="0"/>
              </a:spcAft>
              <a:buClr>
                <a:srgbClr val="C00000"/>
              </a:buClr>
              <a:buSzPts val="2800"/>
              <a:buFont typeface="Arial"/>
              <a:buNone/>
            </a:pPr>
            <a:endParaRPr sz="2800"/>
          </a:p>
          <a:p>
            <a:pPr marL="68580" lvl="0" indent="-68580" algn="l" rtl="0">
              <a:lnSpc>
                <a:spcPct val="90000"/>
              </a:lnSpc>
              <a:spcBef>
                <a:spcPts val="1400"/>
              </a:spcBef>
              <a:spcAft>
                <a:spcPts val="0"/>
              </a:spcAft>
              <a:buClr>
                <a:srgbClr val="C00000"/>
              </a:buClr>
              <a:buSzPts val="2800"/>
              <a:buFont typeface="Arial"/>
              <a:buChar char="»"/>
            </a:pPr>
            <a:r>
              <a:rPr lang="es-ES" sz="2800"/>
              <a:t>Al hablar de necesidades, en términos más técnicos,  estamos hablando de </a:t>
            </a:r>
            <a:endParaRPr/>
          </a:p>
          <a:p>
            <a:pPr marL="749808" lvl="3" indent="-254000" algn="l" rtl="0">
              <a:lnSpc>
                <a:spcPct val="90000"/>
              </a:lnSpc>
              <a:spcBef>
                <a:spcPts val="400"/>
              </a:spcBef>
              <a:spcAft>
                <a:spcPts val="0"/>
              </a:spcAft>
              <a:buSzPts val="4000"/>
              <a:buChar char="◦"/>
            </a:pPr>
            <a:r>
              <a:rPr lang="es-ES" sz="4000" b="1" i="1"/>
              <a:t>Requerimientos.</a:t>
            </a:r>
            <a:endParaRPr sz="3200" b="1" i="1"/>
          </a:p>
        </p:txBody>
      </p:sp>
      <p:sp>
        <p:nvSpPr>
          <p:cNvPr id="630" name="Google Shape;630;p25"/>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631" name="Google Shape;631;p25"/>
          <p:cNvSpPr txBox="1">
            <a:spLocks noGrp="1"/>
          </p:cNvSpPr>
          <p:nvPr>
            <p:ph type="dt" idx="10"/>
          </p:nvPr>
        </p:nvSpPr>
        <p:spPr>
          <a:xfrm>
            <a:off x="1101710" y="6459786"/>
            <a:ext cx="24822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ES"/>
              <a:t>Ingenieria de Software I 2022</a:t>
            </a:r>
            <a:endParaRPr/>
          </a:p>
        </p:txBody>
      </p:sp>
    </p:spTree>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26"/>
          <p:cNvSpPr txBox="1">
            <a:spLocks noGrp="1"/>
          </p:cNvSpPr>
          <p:nvPr>
            <p:ph type="title"/>
          </p:nvPr>
        </p:nvSpPr>
        <p:spPr>
          <a:xfrm>
            <a:off x="1101700" y="286601"/>
            <a:ext cx="10098900" cy="11817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Requerimientos</a:t>
            </a:r>
            <a:endParaRPr sz="4400" b="1"/>
          </a:p>
        </p:txBody>
      </p:sp>
      <p:sp>
        <p:nvSpPr>
          <p:cNvPr id="637" name="Google Shape;637;p26"/>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33</a:t>
            </a:fld>
            <a:endParaRPr/>
          </a:p>
        </p:txBody>
      </p:sp>
      <p:sp>
        <p:nvSpPr>
          <p:cNvPr id="638" name="Google Shape;638;p26"/>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lnSpcReduction="10000"/>
          </a:bodyPr>
          <a:lstStyle/>
          <a:p>
            <a:pPr marL="68580" lvl="0" indent="-152400" algn="l" rtl="0">
              <a:lnSpc>
                <a:spcPct val="90000"/>
              </a:lnSpc>
              <a:spcBef>
                <a:spcPts val="0"/>
              </a:spcBef>
              <a:spcAft>
                <a:spcPts val="0"/>
              </a:spcAft>
              <a:buClr>
                <a:srgbClr val="C00000"/>
              </a:buClr>
              <a:buSzPts val="2400"/>
              <a:buFont typeface="Arial"/>
              <a:buChar char="»"/>
            </a:pPr>
            <a:r>
              <a:rPr lang="es-ES" sz="2400"/>
              <a:t>Un </a:t>
            </a:r>
            <a:r>
              <a:rPr lang="es-ES" sz="2800" b="1" i="1"/>
              <a:t>R</a:t>
            </a:r>
            <a:r>
              <a:rPr lang="es-ES" sz="2400" b="1" i="1"/>
              <a:t>equerimiento </a:t>
            </a:r>
            <a:r>
              <a:rPr lang="es-ES" sz="2400"/>
              <a:t>(o requisito) es una característica del sistema o una descripción de algo que el sistema es capaz de hacer con el objeto de satisfacer el propósito del sistema.</a:t>
            </a:r>
            <a:endParaRPr/>
          </a:p>
          <a:p>
            <a:pPr marL="68580" lvl="0" indent="0" algn="l" rtl="0">
              <a:lnSpc>
                <a:spcPct val="90000"/>
              </a:lnSpc>
              <a:spcBef>
                <a:spcPts val="1400"/>
              </a:spcBef>
              <a:spcAft>
                <a:spcPts val="0"/>
              </a:spcAft>
              <a:buClr>
                <a:srgbClr val="C00000"/>
              </a:buClr>
              <a:buSzPts val="2400"/>
              <a:buFont typeface="Arial"/>
              <a:buNone/>
            </a:pPr>
            <a:endParaRPr sz="2400"/>
          </a:p>
          <a:p>
            <a:pPr marL="68580" lvl="0" indent="-152400" algn="l" rtl="0">
              <a:lnSpc>
                <a:spcPct val="90000"/>
              </a:lnSpc>
              <a:spcBef>
                <a:spcPts val="1200"/>
              </a:spcBef>
              <a:spcAft>
                <a:spcPts val="0"/>
              </a:spcAft>
              <a:buClr>
                <a:srgbClr val="C00000"/>
              </a:buClr>
              <a:buSzPts val="2400"/>
              <a:buFont typeface="Arial"/>
              <a:buChar char="»"/>
            </a:pPr>
            <a:r>
              <a:rPr lang="es-ES" sz="2400"/>
              <a:t>Definición IEEE-Std-610 </a:t>
            </a:r>
            <a:endParaRPr/>
          </a:p>
          <a:p>
            <a:pPr marL="566928" lvl="2" indent="-172878" algn="l" rtl="0">
              <a:lnSpc>
                <a:spcPct val="90000"/>
              </a:lnSpc>
              <a:spcBef>
                <a:spcPts val="1000"/>
              </a:spcBef>
              <a:spcAft>
                <a:spcPts val="0"/>
              </a:spcAft>
              <a:buSzPts val="2100"/>
              <a:buFont typeface="Noto Sans Symbols"/>
              <a:buChar char="❑"/>
            </a:pPr>
            <a:r>
              <a:rPr lang="es-ES" sz="2100" i="1"/>
              <a:t>Condición o capacidad que necesita el usuario para resolver un problema o alcanzar un objetivo</a:t>
            </a:r>
            <a:r>
              <a:rPr lang="es-ES" sz="2100"/>
              <a:t>.</a:t>
            </a:r>
            <a:endParaRPr/>
          </a:p>
          <a:p>
            <a:pPr marL="566928" lvl="2" indent="-172878" algn="l" rtl="0">
              <a:lnSpc>
                <a:spcPct val="90000"/>
              </a:lnSpc>
              <a:spcBef>
                <a:spcPts val="600"/>
              </a:spcBef>
              <a:spcAft>
                <a:spcPts val="0"/>
              </a:spcAft>
              <a:buSzPts val="2100"/>
              <a:buFont typeface="Noto Sans Symbols"/>
              <a:buChar char="❑"/>
            </a:pPr>
            <a:r>
              <a:rPr lang="es-ES" sz="2100" i="1"/>
              <a:t>Condición o capacidad que debe satisfacer o poseer un sistema o una componente de un sistema para satisfacer un contrato, un estándar, una especificación u otro documento formalmente impuesto</a:t>
            </a:r>
            <a:r>
              <a:rPr lang="es-ES" sz="2100"/>
              <a:t>.</a:t>
            </a:r>
            <a:endParaRPr/>
          </a:p>
          <a:p>
            <a:pPr marL="566928" lvl="2" indent="-172878" algn="l" rtl="0">
              <a:lnSpc>
                <a:spcPct val="90000"/>
              </a:lnSpc>
              <a:spcBef>
                <a:spcPts val="600"/>
              </a:spcBef>
              <a:spcAft>
                <a:spcPts val="0"/>
              </a:spcAft>
              <a:buSzPts val="2100"/>
              <a:buFont typeface="Noto Sans Symbols"/>
              <a:buChar char="❑"/>
            </a:pPr>
            <a:r>
              <a:rPr lang="es-ES" sz="2100"/>
              <a:t>Representación documentada de una condición o capacidad como en 1 o 2.</a:t>
            </a:r>
            <a:endParaRPr/>
          </a:p>
          <a:p>
            <a:pPr marL="68580" lvl="0" indent="-68580" algn="l" rtl="0">
              <a:lnSpc>
                <a:spcPct val="90000"/>
              </a:lnSpc>
              <a:spcBef>
                <a:spcPts val="1600"/>
              </a:spcBef>
              <a:spcAft>
                <a:spcPts val="0"/>
              </a:spcAft>
              <a:buSzPts val="1050"/>
              <a:buNone/>
            </a:pPr>
            <a:endParaRPr sz="1050"/>
          </a:p>
          <a:p>
            <a:pPr marL="68580" lvl="0" indent="-5080" algn="l" rtl="0">
              <a:lnSpc>
                <a:spcPct val="90000"/>
              </a:lnSpc>
              <a:spcBef>
                <a:spcPts val="1400"/>
              </a:spcBef>
              <a:spcAft>
                <a:spcPts val="0"/>
              </a:spcAft>
              <a:buClr>
                <a:srgbClr val="C00000"/>
              </a:buClr>
              <a:buSzPts val="1000"/>
              <a:buFont typeface="Arial"/>
              <a:buNone/>
            </a:pPr>
            <a:endParaRPr sz="1000"/>
          </a:p>
          <a:p>
            <a:pPr marL="68580" lvl="0" indent="-5080" algn="l" rtl="0">
              <a:lnSpc>
                <a:spcPct val="90000"/>
              </a:lnSpc>
              <a:spcBef>
                <a:spcPts val="1400"/>
              </a:spcBef>
              <a:spcAft>
                <a:spcPts val="0"/>
              </a:spcAft>
              <a:buClr>
                <a:srgbClr val="C00000"/>
              </a:buClr>
              <a:buSzPts val="1000"/>
              <a:buFont typeface="Arial"/>
              <a:buNone/>
            </a:pPr>
            <a:endParaRPr sz="1000"/>
          </a:p>
        </p:txBody>
      </p:sp>
      <p:sp>
        <p:nvSpPr>
          <p:cNvPr id="639" name="Google Shape;639;p26"/>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640" name="Google Shape;640;p26"/>
          <p:cNvSpPr txBox="1">
            <a:spLocks noGrp="1"/>
          </p:cNvSpPr>
          <p:nvPr>
            <p:ph type="dt" idx="10"/>
          </p:nvPr>
        </p:nvSpPr>
        <p:spPr>
          <a:xfrm>
            <a:off x="1101710" y="6459786"/>
            <a:ext cx="24822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ES"/>
              <a:t>Ingenieria de Software I 2022</a:t>
            </a:r>
            <a:endParaRPr/>
          </a:p>
        </p:txBody>
      </p:sp>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pic>
        <p:nvPicPr>
          <p:cNvPr id="645" name="Google Shape;645;p27"/>
          <p:cNvPicPr preferRelativeResize="0"/>
          <p:nvPr/>
        </p:nvPicPr>
        <p:blipFill rotWithShape="1">
          <a:blip r:embed="rId3">
            <a:alphaModFix/>
          </a:blip>
          <a:srcRect l="7646" r="12327" b="13460"/>
          <a:stretch/>
        </p:blipFill>
        <p:spPr>
          <a:xfrm>
            <a:off x="6048598" y="2060848"/>
            <a:ext cx="5277802" cy="3714240"/>
          </a:xfrm>
          <a:prstGeom prst="rect">
            <a:avLst/>
          </a:prstGeom>
          <a:noFill/>
          <a:ln>
            <a:noFill/>
          </a:ln>
        </p:spPr>
      </p:pic>
      <p:sp>
        <p:nvSpPr>
          <p:cNvPr id="646" name="Google Shape;646;p27"/>
          <p:cNvSpPr txBox="1">
            <a:spLocks noGrp="1"/>
          </p:cNvSpPr>
          <p:nvPr>
            <p:ph type="title"/>
          </p:nvPr>
        </p:nvSpPr>
        <p:spPr>
          <a:xfrm>
            <a:off x="1101709" y="286604"/>
            <a:ext cx="10098900" cy="1208821"/>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Fuentes de Requerimientos</a:t>
            </a:r>
            <a:endParaRPr sz="4000" b="1"/>
          </a:p>
        </p:txBody>
      </p:sp>
      <p:sp>
        <p:nvSpPr>
          <p:cNvPr id="647" name="Google Shape;647;p27"/>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34</a:t>
            </a:fld>
            <a:endParaRPr/>
          </a:p>
        </p:txBody>
      </p:sp>
      <p:sp>
        <p:nvSpPr>
          <p:cNvPr id="648" name="Google Shape;648;p27"/>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a:bodyPr>
          <a:lstStyle/>
          <a:p>
            <a:pPr marL="384048" lvl="1" indent="-182880" algn="l" rtl="0">
              <a:lnSpc>
                <a:spcPct val="90000"/>
              </a:lnSpc>
              <a:spcBef>
                <a:spcPts val="0"/>
              </a:spcBef>
              <a:spcAft>
                <a:spcPts val="0"/>
              </a:spcAft>
              <a:buSzPts val="2800"/>
              <a:buChar char="◦"/>
            </a:pPr>
            <a:r>
              <a:rPr lang="es-ES" sz="2800"/>
              <a:t>Documentación</a:t>
            </a:r>
            <a:endParaRPr/>
          </a:p>
          <a:p>
            <a:pPr marL="384048" lvl="1" indent="-182880" algn="l" rtl="0">
              <a:lnSpc>
                <a:spcPct val="90000"/>
              </a:lnSpc>
              <a:spcBef>
                <a:spcPts val="600"/>
              </a:spcBef>
              <a:spcAft>
                <a:spcPts val="0"/>
              </a:spcAft>
              <a:buSzPts val="2800"/>
              <a:buChar char="◦"/>
            </a:pPr>
            <a:r>
              <a:rPr lang="es-ES" sz="2800"/>
              <a:t>Stakeholders</a:t>
            </a:r>
            <a:endParaRPr sz="2800"/>
          </a:p>
          <a:p>
            <a:pPr marL="384048" lvl="1" indent="-182880" algn="l" rtl="0">
              <a:lnSpc>
                <a:spcPct val="90000"/>
              </a:lnSpc>
              <a:spcBef>
                <a:spcPts val="600"/>
              </a:spcBef>
              <a:spcAft>
                <a:spcPts val="0"/>
              </a:spcAft>
              <a:buSzPts val="2800"/>
              <a:buChar char="◦"/>
            </a:pPr>
            <a:r>
              <a:rPr lang="es-ES" sz="2800"/>
              <a:t>Especificaciones de sistemas similares</a:t>
            </a:r>
            <a:endParaRPr/>
          </a:p>
          <a:p>
            <a:pPr marL="68580" lvl="0" indent="0" algn="l" rtl="0">
              <a:lnSpc>
                <a:spcPct val="90000"/>
              </a:lnSpc>
              <a:spcBef>
                <a:spcPts val="1600"/>
              </a:spcBef>
              <a:spcAft>
                <a:spcPts val="0"/>
              </a:spcAft>
              <a:buClr>
                <a:srgbClr val="C00000"/>
              </a:buClr>
              <a:buSzPts val="2000"/>
              <a:buFont typeface="Arial"/>
              <a:buNone/>
            </a:pPr>
            <a:endParaRPr/>
          </a:p>
          <a:p>
            <a:pPr marL="68580" lvl="0" indent="0" algn="l" rtl="0">
              <a:lnSpc>
                <a:spcPct val="90000"/>
              </a:lnSpc>
              <a:spcBef>
                <a:spcPts val="1400"/>
              </a:spcBef>
              <a:spcAft>
                <a:spcPts val="0"/>
              </a:spcAft>
              <a:buClr>
                <a:srgbClr val="C00000"/>
              </a:buClr>
              <a:buSzPts val="1600"/>
              <a:buFont typeface="Arial"/>
              <a:buNone/>
            </a:pPr>
            <a:endParaRPr sz="1600"/>
          </a:p>
          <a:p>
            <a:pPr marL="68580" lvl="0" indent="0" algn="l" rtl="0">
              <a:lnSpc>
                <a:spcPct val="90000"/>
              </a:lnSpc>
              <a:spcBef>
                <a:spcPts val="1400"/>
              </a:spcBef>
              <a:spcAft>
                <a:spcPts val="0"/>
              </a:spcAft>
              <a:buClr>
                <a:srgbClr val="C00000"/>
              </a:buClr>
              <a:buSzPts val="1600"/>
              <a:buFont typeface="Arial"/>
              <a:buNone/>
            </a:pPr>
            <a:endParaRPr sz="1600"/>
          </a:p>
        </p:txBody>
      </p:sp>
      <p:sp>
        <p:nvSpPr>
          <p:cNvPr id="649" name="Google Shape;649;p27"/>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650" name="Google Shape;650;p27"/>
          <p:cNvSpPr txBox="1">
            <a:spLocks noGrp="1"/>
          </p:cNvSpPr>
          <p:nvPr>
            <p:ph type="dt" idx="10"/>
          </p:nvPr>
        </p:nvSpPr>
        <p:spPr>
          <a:xfrm>
            <a:off x="1101710" y="6459786"/>
            <a:ext cx="24822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ES"/>
              <a:t>Ingenieria de Software I 2022</a:t>
            </a:r>
            <a:endParaRPr/>
          </a:p>
        </p:txBody>
      </p:sp>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28"/>
          <p:cNvSpPr txBox="1">
            <a:spLocks noGrp="1"/>
          </p:cNvSpPr>
          <p:nvPr>
            <p:ph type="title"/>
          </p:nvPr>
        </p:nvSpPr>
        <p:spPr>
          <a:xfrm>
            <a:off x="1101700" y="286601"/>
            <a:ext cx="10098900" cy="11637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Stakeholder</a:t>
            </a:r>
            <a:endParaRPr sz="4400" b="1"/>
          </a:p>
        </p:txBody>
      </p:sp>
      <p:sp>
        <p:nvSpPr>
          <p:cNvPr id="656" name="Google Shape;656;p28"/>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35</a:t>
            </a:fld>
            <a:endParaRPr/>
          </a:p>
        </p:txBody>
      </p:sp>
      <p:sp>
        <p:nvSpPr>
          <p:cNvPr id="657" name="Google Shape;657;p28"/>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lnSpcReduction="10000"/>
          </a:bodyPr>
          <a:lstStyle/>
          <a:p>
            <a:pPr marL="68580" lvl="0" indent="-68580" algn="just" rtl="0">
              <a:lnSpc>
                <a:spcPct val="90000"/>
              </a:lnSpc>
              <a:spcBef>
                <a:spcPts val="0"/>
              </a:spcBef>
              <a:spcAft>
                <a:spcPts val="0"/>
              </a:spcAft>
              <a:buSzPts val="2800"/>
              <a:buChar char=" "/>
            </a:pPr>
            <a:r>
              <a:rPr lang="es-ES" sz="2800"/>
              <a:t>El término </a:t>
            </a:r>
            <a:r>
              <a:rPr lang="es-ES" sz="2800" b="1"/>
              <a:t>stakeholder </a:t>
            </a:r>
            <a:r>
              <a:rPr lang="es-ES" sz="2800"/>
              <a:t>se utiliza para referirse a cualquier persona o grupo que se verá afectado por el sistema, directa o indirectamente.</a:t>
            </a:r>
            <a:endParaRPr/>
          </a:p>
          <a:p>
            <a:pPr marL="68580" lvl="0" indent="0" algn="just" rtl="0">
              <a:lnSpc>
                <a:spcPct val="90000"/>
              </a:lnSpc>
              <a:spcBef>
                <a:spcPts val="1400"/>
              </a:spcBef>
              <a:spcAft>
                <a:spcPts val="0"/>
              </a:spcAft>
              <a:buSzPts val="2800"/>
              <a:buNone/>
            </a:pPr>
            <a:endParaRPr sz="2800"/>
          </a:p>
          <a:p>
            <a:pPr marL="68580" lvl="0" indent="-68580" algn="l" rtl="0">
              <a:lnSpc>
                <a:spcPct val="90000"/>
              </a:lnSpc>
              <a:spcBef>
                <a:spcPts val="1400"/>
              </a:spcBef>
              <a:spcAft>
                <a:spcPts val="0"/>
              </a:spcAft>
              <a:buClr>
                <a:srgbClr val="C00000"/>
              </a:buClr>
              <a:buSzPts val="2800"/>
              <a:buFont typeface="Arial"/>
              <a:buChar char=" "/>
            </a:pPr>
            <a:r>
              <a:rPr lang="es-ES" sz="2800"/>
              <a:t>Entre los stakeholders se encuentran:</a:t>
            </a:r>
            <a:endParaRPr/>
          </a:p>
          <a:p>
            <a:pPr marL="384048" lvl="1" indent="-182880" algn="l" rtl="0">
              <a:lnSpc>
                <a:spcPct val="90000"/>
              </a:lnSpc>
              <a:spcBef>
                <a:spcPts val="400"/>
              </a:spcBef>
              <a:spcAft>
                <a:spcPts val="0"/>
              </a:spcAft>
              <a:buSzPts val="2400"/>
              <a:buChar char="◦"/>
            </a:pPr>
            <a:r>
              <a:rPr lang="es-ES" sz="2400"/>
              <a:t>Usuarios finales</a:t>
            </a:r>
            <a:endParaRPr/>
          </a:p>
          <a:p>
            <a:pPr marL="384048" lvl="1" indent="-182880" algn="l" rtl="0">
              <a:lnSpc>
                <a:spcPct val="90000"/>
              </a:lnSpc>
              <a:spcBef>
                <a:spcPts val="600"/>
              </a:spcBef>
              <a:spcAft>
                <a:spcPts val="0"/>
              </a:spcAft>
              <a:buSzPts val="2400"/>
              <a:buChar char="◦"/>
            </a:pPr>
            <a:r>
              <a:rPr lang="es-ES" sz="2400"/>
              <a:t>Ingenieros</a:t>
            </a:r>
            <a:endParaRPr/>
          </a:p>
          <a:p>
            <a:pPr marL="384048" lvl="1" indent="-182880" algn="l" rtl="0">
              <a:lnSpc>
                <a:spcPct val="90000"/>
              </a:lnSpc>
              <a:spcBef>
                <a:spcPts val="600"/>
              </a:spcBef>
              <a:spcAft>
                <a:spcPts val="0"/>
              </a:spcAft>
              <a:buSzPts val="2400"/>
              <a:buChar char="◦"/>
            </a:pPr>
            <a:r>
              <a:rPr lang="es-ES" sz="2400"/>
              <a:t>Gerentes</a:t>
            </a:r>
            <a:endParaRPr/>
          </a:p>
          <a:p>
            <a:pPr marL="384048" lvl="1" indent="-182880" algn="l" rtl="0">
              <a:lnSpc>
                <a:spcPct val="90000"/>
              </a:lnSpc>
              <a:spcBef>
                <a:spcPts val="600"/>
              </a:spcBef>
              <a:spcAft>
                <a:spcPts val="0"/>
              </a:spcAft>
              <a:buSzPts val="2400"/>
              <a:buChar char="◦"/>
            </a:pPr>
            <a:r>
              <a:rPr lang="es-ES" sz="2400"/>
              <a:t>Expertos del dominio</a:t>
            </a:r>
            <a:endParaRPr/>
          </a:p>
          <a:p>
            <a:pPr marL="384048" lvl="1" indent="-30479" algn="l" rtl="0">
              <a:lnSpc>
                <a:spcPct val="90000"/>
              </a:lnSpc>
              <a:spcBef>
                <a:spcPts val="600"/>
              </a:spcBef>
              <a:spcAft>
                <a:spcPts val="0"/>
              </a:spcAft>
              <a:buSzPts val="2400"/>
              <a:buNone/>
            </a:pPr>
            <a:endParaRPr sz="2400"/>
          </a:p>
          <a:p>
            <a:pPr marL="384048" lvl="1" indent="-182880" algn="l" rtl="0">
              <a:lnSpc>
                <a:spcPct val="90000"/>
              </a:lnSpc>
              <a:spcBef>
                <a:spcPts val="600"/>
              </a:spcBef>
              <a:spcAft>
                <a:spcPts val="0"/>
              </a:spcAft>
              <a:buSzPts val="2400"/>
              <a:buChar char="◦"/>
            </a:pPr>
            <a:r>
              <a:rPr lang="es-ES" sz="2400"/>
              <a:t>Diferentes visiones..</a:t>
            </a:r>
            <a:endParaRPr sz="2400"/>
          </a:p>
        </p:txBody>
      </p:sp>
      <p:pic>
        <p:nvPicPr>
          <p:cNvPr id="658" name="Google Shape;658;p28" descr="Stakeholder engagement secrets from Apple, Levi's and Wrigley | Greenbiz"/>
          <p:cNvPicPr preferRelativeResize="0"/>
          <p:nvPr/>
        </p:nvPicPr>
        <p:blipFill rotWithShape="1">
          <a:blip r:embed="rId3">
            <a:alphaModFix/>
          </a:blip>
          <a:srcRect l="7183" t="407" r="9260" b="-407"/>
          <a:stretch/>
        </p:blipFill>
        <p:spPr>
          <a:xfrm>
            <a:off x="7038698" y="2636912"/>
            <a:ext cx="4254112" cy="3096344"/>
          </a:xfrm>
          <a:prstGeom prst="rect">
            <a:avLst/>
          </a:prstGeom>
          <a:noFill/>
          <a:ln>
            <a:noFill/>
          </a:ln>
        </p:spPr>
      </p:pic>
      <p:sp>
        <p:nvSpPr>
          <p:cNvPr id="659" name="Google Shape;659;p28"/>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660" name="Google Shape;660;p28"/>
          <p:cNvSpPr txBox="1">
            <a:spLocks noGrp="1"/>
          </p:cNvSpPr>
          <p:nvPr>
            <p:ph type="dt" idx="10"/>
          </p:nvPr>
        </p:nvSpPr>
        <p:spPr>
          <a:xfrm>
            <a:off x="1101710" y="6459786"/>
            <a:ext cx="24822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ES"/>
              <a:t>Ingenieria de Software I 2022</a:t>
            </a:r>
            <a:endParaRPr/>
          </a:p>
        </p:txBody>
      </p:sp>
    </p:spTree>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29"/>
          <p:cNvSpPr txBox="1">
            <a:spLocks noGrp="1"/>
          </p:cNvSpPr>
          <p:nvPr>
            <p:ph type="title"/>
          </p:nvPr>
        </p:nvSpPr>
        <p:spPr>
          <a:xfrm>
            <a:off x="1101700" y="286601"/>
            <a:ext cx="10098900" cy="11997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Puntos de Vista</a:t>
            </a:r>
            <a:endParaRPr sz="4400" b="1"/>
          </a:p>
        </p:txBody>
      </p:sp>
      <p:sp>
        <p:nvSpPr>
          <p:cNvPr id="669" name="Google Shape;669;p29"/>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36</a:t>
            </a:fld>
            <a:endParaRPr/>
          </a:p>
        </p:txBody>
      </p:sp>
      <p:sp>
        <p:nvSpPr>
          <p:cNvPr id="670" name="Google Shape;670;p29"/>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a:bodyPr>
          <a:lstStyle/>
          <a:p>
            <a:pPr marL="68580" lvl="0" indent="-68580" algn="l" rtl="0">
              <a:lnSpc>
                <a:spcPct val="90000"/>
              </a:lnSpc>
              <a:spcBef>
                <a:spcPts val="0"/>
              </a:spcBef>
              <a:spcAft>
                <a:spcPts val="0"/>
              </a:spcAft>
              <a:buClr>
                <a:srgbClr val="C00000"/>
              </a:buClr>
              <a:buSzPts val="2800"/>
              <a:buFont typeface="Arial"/>
              <a:buChar char="»"/>
            </a:pPr>
            <a:r>
              <a:rPr lang="es-ES" sz="2800"/>
              <a:t>Existen tres tipos genéricos de puntos de vista:</a:t>
            </a:r>
            <a:endParaRPr/>
          </a:p>
          <a:p>
            <a:pPr marL="384048" lvl="1" indent="-182880" algn="just" rtl="0">
              <a:lnSpc>
                <a:spcPct val="90000"/>
              </a:lnSpc>
              <a:spcBef>
                <a:spcPts val="400"/>
              </a:spcBef>
              <a:spcAft>
                <a:spcPts val="0"/>
              </a:spcAft>
              <a:buSzPts val="2400"/>
              <a:buChar char="◦"/>
            </a:pPr>
            <a:r>
              <a:rPr lang="es-ES" sz="2400"/>
              <a:t>Punto de vista de los i</a:t>
            </a:r>
            <a:r>
              <a:rPr lang="es-ES" sz="2400" b="1" i="1"/>
              <a:t>nteractuadores</a:t>
            </a:r>
            <a:r>
              <a:rPr lang="es-ES" sz="2400"/>
              <a:t>: representan a las personas u otros sistemas que interactúan directamente con el sistema. Pueden influir en los requerimientos del sistema de algún modo.</a:t>
            </a:r>
            <a:endParaRPr/>
          </a:p>
          <a:p>
            <a:pPr marL="384048" lvl="1" indent="-182880" algn="just" rtl="0">
              <a:lnSpc>
                <a:spcPct val="90000"/>
              </a:lnSpc>
              <a:spcBef>
                <a:spcPts val="600"/>
              </a:spcBef>
              <a:spcAft>
                <a:spcPts val="0"/>
              </a:spcAft>
              <a:buSzPts val="2400"/>
              <a:buChar char="◦"/>
            </a:pPr>
            <a:r>
              <a:rPr lang="es-ES" sz="2400"/>
              <a:t>Punto de vista</a:t>
            </a:r>
            <a:r>
              <a:rPr lang="es-ES" sz="2400" b="1" i="1"/>
              <a:t> indirecto</a:t>
            </a:r>
            <a:r>
              <a:rPr lang="es-ES" sz="2400"/>
              <a:t>: representan a los stakeholders que no utilizan el sistema ellos mismos pero que influyen en los requerimientos de algún modo.</a:t>
            </a:r>
            <a:endParaRPr/>
          </a:p>
          <a:p>
            <a:pPr marL="384048" lvl="1" indent="-182880" algn="just" rtl="0">
              <a:lnSpc>
                <a:spcPct val="90000"/>
              </a:lnSpc>
              <a:spcBef>
                <a:spcPts val="600"/>
              </a:spcBef>
              <a:spcAft>
                <a:spcPts val="0"/>
              </a:spcAft>
              <a:buSzPts val="2400"/>
              <a:buChar char="◦"/>
            </a:pPr>
            <a:r>
              <a:rPr lang="es-ES" sz="2400">
                <a:solidFill>
                  <a:schemeClr val="dk1"/>
                </a:solidFill>
              </a:rPr>
              <a:t>Punto de vista del </a:t>
            </a:r>
            <a:r>
              <a:rPr lang="es-ES" sz="2400" b="1" i="1">
                <a:solidFill>
                  <a:schemeClr val="dk1"/>
                </a:solidFill>
              </a:rPr>
              <a:t>dominio</a:t>
            </a:r>
            <a:r>
              <a:rPr lang="es-ES" sz="2400">
                <a:solidFill>
                  <a:schemeClr val="dk1"/>
                </a:solidFill>
              </a:rPr>
              <a:t>: representan las características y restricciones del dominio que influyen en los requerimientos del sistema.</a:t>
            </a:r>
            <a:endParaRPr/>
          </a:p>
          <a:p>
            <a:pPr marL="68580" lvl="0" indent="0" algn="l" rtl="0">
              <a:lnSpc>
                <a:spcPct val="90000"/>
              </a:lnSpc>
              <a:spcBef>
                <a:spcPts val="1600"/>
              </a:spcBef>
              <a:spcAft>
                <a:spcPts val="0"/>
              </a:spcAft>
              <a:buClr>
                <a:srgbClr val="C00000"/>
              </a:buClr>
              <a:buSzPts val="1600"/>
              <a:buFont typeface="Arial"/>
              <a:buNone/>
            </a:pPr>
            <a:endParaRPr sz="1600"/>
          </a:p>
        </p:txBody>
      </p:sp>
      <p:sp>
        <p:nvSpPr>
          <p:cNvPr id="671" name="Google Shape;671;p29"/>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672" name="Google Shape;672;p29" descr="punto de vista | Toma de Decisiones. Miguel Angel Ariño"/>
          <p:cNvPicPr preferRelativeResize="0"/>
          <p:nvPr/>
        </p:nvPicPr>
        <p:blipFill rotWithShape="1">
          <a:blip r:embed="rId3">
            <a:alphaModFix/>
          </a:blip>
          <a:srcRect l="5991" t="5620" r="5118" b="5698"/>
          <a:stretch/>
        </p:blipFill>
        <p:spPr>
          <a:xfrm>
            <a:off x="9104403" y="252645"/>
            <a:ext cx="2540000" cy="2187787"/>
          </a:xfrm>
          <a:prstGeom prst="rect">
            <a:avLst/>
          </a:prstGeom>
          <a:noFill/>
          <a:ln>
            <a:noFill/>
          </a:ln>
        </p:spPr>
      </p:pic>
      <p:sp>
        <p:nvSpPr>
          <p:cNvPr id="673" name="Google Shape;673;p29"/>
          <p:cNvSpPr txBox="1">
            <a:spLocks noGrp="1"/>
          </p:cNvSpPr>
          <p:nvPr>
            <p:ph type="dt" idx="10"/>
          </p:nvPr>
        </p:nvSpPr>
        <p:spPr>
          <a:xfrm>
            <a:off x="1101710" y="6459786"/>
            <a:ext cx="24822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ES"/>
              <a:t>Ingenieria de Software I 2022</a:t>
            </a:r>
            <a:endParaRPr/>
          </a:p>
        </p:txBody>
      </p:sp>
    </p:spTree>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30"/>
          <p:cNvSpPr txBox="1">
            <a:spLocks noGrp="1"/>
          </p:cNvSpPr>
          <p:nvPr>
            <p:ph type="title"/>
          </p:nvPr>
        </p:nvSpPr>
        <p:spPr>
          <a:xfrm>
            <a:off x="1101700" y="286600"/>
            <a:ext cx="10098900" cy="12711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Puntos de vista</a:t>
            </a:r>
            <a:endParaRPr/>
          </a:p>
        </p:txBody>
      </p:sp>
      <p:sp>
        <p:nvSpPr>
          <p:cNvPr id="679" name="Google Shape;679;p30"/>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37</a:t>
            </a:fld>
            <a:endParaRPr/>
          </a:p>
        </p:txBody>
      </p:sp>
      <p:sp>
        <p:nvSpPr>
          <p:cNvPr id="680" name="Google Shape;680;p30"/>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lnSpcReduction="10000"/>
          </a:bodyPr>
          <a:lstStyle/>
          <a:p>
            <a:pPr marL="68580" lvl="0" indent="-68580" algn="l" rtl="0">
              <a:lnSpc>
                <a:spcPct val="90000"/>
              </a:lnSpc>
              <a:spcBef>
                <a:spcPts val="0"/>
              </a:spcBef>
              <a:spcAft>
                <a:spcPts val="0"/>
              </a:spcAft>
              <a:buClr>
                <a:srgbClr val="C00000"/>
              </a:buClr>
              <a:buSzPts val="2400"/>
              <a:buFont typeface="Arial"/>
              <a:buChar char="»"/>
            </a:pPr>
            <a:r>
              <a:rPr lang="es-ES" sz="2400"/>
              <a:t>Su identificación puede ser difícil. </a:t>
            </a:r>
            <a:endParaRPr/>
          </a:p>
          <a:p>
            <a:pPr marL="68580" lvl="0" indent="-68580" algn="l" rtl="0">
              <a:lnSpc>
                <a:spcPct val="90000"/>
              </a:lnSpc>
              <a:spcBef>
                <a:spcPts val="1400"/>
              </a:spcBef>
              <a:spcAft>
                <a:spcPts val="0"/>
              </a:spcAft>
              <a:buClr>
                <a:srgbClr val="C00000"/>
              </a:buClr>
              <a:buSzPts val="2400"/>
              <a:buFont typeface="Arial"/>
              <a:buChar char="»"/>
            </a:pPr>
            <a:r>
              <a:rPr lang="es-ES" sz="2400"/>
              <a:t>Los más específicos son:</a:t>
            </a:r>
            <a:endParaRPr/>
          </a:p>
          <a:p>
            <a:pPr marL="384048" lvl="1" indent="-182880" algn="l" rtl="0">
              <a:lnSpc>
                <a:spcPct val="90000"/>
              </a:lnSpc>
              <a:spcBef>
                <a:spcPts val="400"/>
              </a:spcBef>
              <a:spcAft>
                <a:spcPts val="0"/>
              </a:spcAft>
              <a:buSzPts val="2400"/>
              <a:buChar char="◦"/>
            </a:pPr>
            <a:r>
              <a:rPr lang="es-ES" sz="2400"/>
              <a:t>Los proveedores de servicios al sistema, los receptores de servicios del sistema.</a:t>
            </a:r>
            <a:endParaRPr/>
          </a:p>
          <a:p>
            <a:pPr marL="384048" lvl="1" indent="-182880" algn="l" rtl="0">
              <a:lnSpc>
                <a:spcPct val="90000"/>
              </a:lnSpc>
              <a:spcBef>
                <a:spcPts val="600"/>
              </a:spcBef>
              <a:spcAft>
                <a:spcPts val="0"/>
              </a:spcAft>
              <a:buSzPts val="2400"/>
              <a:buChar char="◦"/>
            </a:pPr>
            <a:r>
              <a:rPr lang="es-ES" sz="2400"/>
              <a:t>Los sistemas que deben interactuar.</a:t>
            </a:r>
            <a:endParaRPr/>
          </a:p>
          <a:p>
            <a:pPr marL="384048" lvl="1" indent="-182880" algn="l" rtl="0">
              <a:lnSpc>
                <a:spcPct val="90000"/>
              </a:lnSpc>
              <a:spcBef>
                <a:spcPts val="600"/>
              </a:spcBef>
              <a:spcAft>
                <a:spcPts val="0"/>
              </a:spcAft>
              <a:buSzPts val="2400"/>
              <a:buChar char="◦"/>
            </a:pPr>
            <a:r>
              <a:rPr lang="es-ES" sz="2400"/>
              <a:t>Las regulaciones y estándares a aplicar.</a:t>
            </a:r>
            <a:endParaRPr/>
          </a:p>
          <a:p>
            <a:pPr marL="384048" lvl="1" indent="-182880" algn="l" rtl="0">
              <a:lnSpc>
                <a:spcPct val="90000"/>
              </a:lnSpc>
              <a:spcBef>
                <a:spcPts val="600"/>
              </a:spcBef>
              <a:spcAft>
                <a:spcPts val="0"/>
              </a:spcAft>
              <a:buSzPts val="2400"/>
              <a:buChar char="◦"/>
            </a:pPr>
            <a:r>
              <a:rPr lang="es-ES" sz="2400"/>
              <a:t>Las fuentes de requerimientos.</a:t>
            </a:r>
            <a:endParaRPr/>
          </a:p>
          <a:p>
            <a:pPr marL="384048" lvl="1" indent="-182880" algn="l" rtl="0">
              <a:lnSpc>
                <a:spcPct val="90000"/>
              </a:lnSpc>
              <a:spcBef>
                <a:spcPts val="600"/>
              </a:spcBef>
              <a:spcAft>
                <a:spcPts val="0"/>
              </a:spcAft>
              <a:buSzPts val="2400"/>
              <a:buChar char="◦"/>
            </a:pPr>
            <a:r>
              <a:rPr lang="es-ES" sz="2400"/>
              <a:t>Los puntos de vista de las personas que lo van a desarrollar, administrar y mantener.</a:t>
            </a:r>
            <a:endParaRPr/>
          </a:p>
          <a:p>
            <a:pPr marL="384048" lvl="1" indent="-182880" algn="l" rtl="0">
              <a:lnSpc>
                <a:spcPct val="90000"/>
              </a:lnSpc>
              <a:spcBef>
                <a:spcPts val="600"/>
              </a:spcBef>
              <a:spcAft>
                <a:spcPts val="0"/>
              </a:spcAft>
              <a:buSzPts val="2400"/>
              <a:buChar char="◦"/>
            </a:pPr>
            <a:r>
              <a:rPr lang="es-ES" sz="2400"/>
              <a:t>Puntos de vista del marketing y otros que generan requerimientos sobre las características del sistema.</a:t>
            </a:r>
            <a:endParaRPr/>
          </a:p>
        </p:txBody>
      </p:sp>
      <p:pic>
        <p:nvPicPr>
          <p:cNvPr id="681" name="Google Shape;681;p30" descr="MI COLE AL DÍA on Twitter: &quot;Escuchar otro punto de vista... Y comprenderlo.  #eduhora180… &quot;"/>
          <p:cNvPicPr preferRelativeResize="0"/>
          <p:nvPr/>
        </p:nvPicPr>
        <p:blipFill rotWithShape="1">
          <a:blip r:embed="rId3">
            <a:alphaModFix/>
          </a:blip>
          <a:srcRect/>
          <a:stretch/>
        </p:blipFill>
        <p:spPr>
          <a:xfrm>
            <a:off x="7344742" y="116632"/>
            <a:ext cx="4032448" cy="2607650"/>
          </a:xfrm>
          <a:prstGeom prst="rect">
            <a:avLst/>
          </a:prstGeom>
          <a:noFill/>
          <a:ln>
            <a:noFill/>
          </a:ln>
        </p:spPr>
      </p:pic>
      <p:sp>
        <p:nvSpPr>
          <p:cNvPr id="682" name="Google Shape;682;p30"/>
          <p:cNvSpPr txBox="1">
            <a:spLocks noGrp="1"/>
          </p:cNvSpPr>
          <p:nvPr>
            <p:ph type="dt" idx="10"/>
          </p:nvPr>
        </p:nvSpPr>
        <p:spPr>
          <a:xfrm>
            <a:off x="1101710" y="6459786"/>
            <a:ext cx="24822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ES"/>
              <a:t>Ingenieria de Software I 2022</a:t>
            </a:r>
            <a:endParaRPr/>
          </a:p>
        </p:txBody>
      </p:sp>
    </p:spTree>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99"/>
          <p:cNvSpPr txBox="1">
            <a:spLocks noGrp="1"/>
          </p:cNvSpPr>
          <p:nvPr>
            <p:ph type="title"/>
          </p:nvPr>
        </p:nvSpPr>
        <p:spPr>
          <a:xfrm>
            <a:off x="1101709" y="758952"/>
            <a:ext cx="10099001" cy="356616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C00000"/>
              </a:buClr>
              <a:buSzPts val="5400"/>
              <a:buFont typeface="Calibri"/>
              <a:buNone/>
            </a:pPr>
            <a:r>
              <a:rPr lang="es-ES"/>
              <a:t>Elicitación de Requerimientos</a:t>
            </a:r>
            <a:endParaRPr/>
          </a:p>
        </p:txBody>
      </p:sp>
      <p:sp>
        <p:nvSpPr>
          <p:cNvPr id="688" name="Google Shape;688;p99"/>
          <p:cNvSpPr txBox="1">
            <a:spLocks noGrp="1"/>
          </p:cNvSpPr>
          <p:nvPr>
            <p:ph type="body" idx="1"/>
          </p:nvPr>
        </p:nvSpPr>
        <p:spPr>
          <a:xfrm>
            <a:off x="1101709" y="4453128"/>
            <a:ext cx="10099001" cy="1143000"/>
          </a:xfrm>
          <a:prstGeom prst="rect">
            <a:avLst/>
          </a:prstGeom>
          <a:noFill/>
          <a:ln>
            <a:noFill/>
          </a:ln>
        </p:spPr>
        <p:txBody>
          <a:bodyPr spcFirstLastPara="1" wrap="square" lIns="91425" tIns="45700" rIns="91425" bIns="45700" anchor="t" anchorCtr="0">
            <a:normAutofit/>
          </a:bodyPr>
          <a:lstStyle/>
          <a:p>
            <a:pPr marL="457200" lvl="0" indent="-228600" algn="l" rtl="0">
              <a:lnSpc>
                <a:spcPct val="90000"/>
              </a:lnSpc>
              <a:spcBef>
                <a:spcPts val="1200"/>
              </a:spcBef>
              <a:spcAft>
                <a:spcPts val="0"/>
              </a:spcAft>
              <a:buSzPts val="2400"/>
              <a:buNone/>
            </a:pPr>
            <a:endParaRPr/>
          </a:p>
        </p:txBody>
      </p:sp>
      <p:sp>
        <p:nvSpPr>
          <p:cNvPr id="689" name="Google Shape;689;p99"/>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690" name="Google Shape;690;p99"/>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38</a:t>
            </a:fld>
            <a:endParaRPr/>
          </a:p>
        </p:txBody>
      </p:sp>
    </p:spTree>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100"/>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Participantes en el Desarrollo del Software</a:t>
            </a:r>
            <a:endParaRPr/>
          </a:p>
        </p:txBody>
      </p:sp>
      <p:sp>
        <p:nvSpPr>
          <p:cNvPr id="696" name="Google Shape;696;p10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39</a:t>
            </a:fld>
            <a:endParaRPr/>
          </a:p>
        </p:txBody>
      </p:sp>
      <p:sp>
        <p:nvSpPr>
          <p:cNvPr id="697" name="Google Shape;697;p100"/>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pic>
        <p:nvPicPr>
          <p:cNvPr id="698" name="Google Shape;698;p100" descr="AA16"/>
          <p:cNvPicPr preferRelativeResize="0"/>
          <p:nvPr/>
        </p:nvPicPr>
        <p:blipFill rotWithShape="1">
          <a:blip r:embed="rId3">
            <a:alphaModFix/>
          </a:blip>
          <a:srcRect b="10734"/>
          <a:stretch/>
        </p:blipFill>
        <p:spPr>
          <a:xfrm>
            <a:off x="2505673" y="2060849"/>
            <a:ext cx="5422400" cy="3528393"/>
          </a:xfrm>
          <a:prstGeom prst="rect">
            <a:avLst/>
          </a:prstGeom>
          <a:noFill/>
          <a:ln>
            <a:noFill/>
          </a:ln>
        </p:spPr>
      </p:pic>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94"/>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13" name="Google Shape;313;p94"/>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457200" lvl="0" indent="-342900" algn="l" rtl="0">
              <a:lnSpc>
                <a:spcPct val="90000"/>
              </a:lnSpc>
              <a:spcBef>
                <a:spcPts val="1200"/>
              </a:spcBef>
              <a:spcAft>
                <a:spcPts val="0"/>
              </a:spcAft>
              <a:buSzPts val="1800"/>
              <a:buChar char=" "/>
            </a:pPr>
            <a:r>
              <a:rPr lang="es-ES" sz="3200"/>
              <a:t>Bibliografía general de la materia:</a:t>
            </a:r>
            <a:endParaRPr/>
          </a:p>
          <a:p>
            <a:pPr marL="914400" lvl="1" indent="-342900" algn="l" rtl="0">
              <a:lnSpc>
                <a:spcPct val="90000"/>
              </a:lnSpc>
              <a:spcBef>
                <a:spcPts val="200"/>
              </a:spcBef>
              <a:spcAft>
                <a:spcPts val="0"/>
              </a:spcAft>
              <a:buSzPts val="1800"/>
              <a:buChar char="◦"/>
            </a:pPr>
            <a:r>
              <a:rPr lang="es-ES" sz="3200"/>
              <a:t>Pfleeger Shari Lawrence. Software Engineering. Theory and practice. Prentice Hall.</a:t>
            </a:r>
            <a:endParaRPr/>
          </a:p>
          <a:p>
            <a:pPr marL="914400" lvl="1" indent="-342900" algn="l" rtl="0">
              <a:lnSpc>
                <a:spcPct val="90000"/>
              </a:lnSpc>
              <a:spcBef>
                <a:spcPts val="200"/>
              </a:spcBef>
              <a:spcAft>
                <a:spcPts val="0"/>
              </a:spcAft>
              <a:buSzPts val="1800"/>
              <a:buChar char="◦"/>
            </a:pPr>
            <a:r>
              <a:rPr lang="es-ES" sz="3200"/>
              <a:t>Sommerville Ian. Software Engineering. Addison Wesley.</a:t>
            </a:r>
            <a:endParaRPr/>
          </a:p>
          <a:p>
            <a:pPr marL="914400" lvl="1" indent="-342900" algn="l" rtl="0">
              <a:lnSpc>
                <a:spcPct val="90000"/>
              </a:lnSpc>
              <a:spcBef>
                <a:spcPts val="200"/>
              </a:spcBef>
              <a:spcAft>
                <a:spcPts val="0"/>
              </a:spcAft>
              <a:buSzPts val="1800"/>
              <a:buChar char="◦"/>
            </a:pPr>
            <a:r>
              <a:rPr lang="es-ES" sz="3200"/>
              <a:t>Pressman Roger. Ingeniería de Software. Un enfoque práctico. Mc Graw Hill.</a:t>
            </a:r>
            <a:endParaRPr/>
          </a:p>
        </p:txBody>
      </p:sp>
      <p:sp>
        <p:nvSpPr>
          <p:cNvPr id="314" name="Google Shape;314;p94"/>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s-ES"/>
              <a:t>Ingeniería de Software I  2022</a:t>
            </a:r>
            <a:endParaRPr/>
          </a:p>
        </p:txBody>
      </p:sp>
      <p:sp>
        <p:nvSpPr>
          <p:cNvPr id="315" name="Google Shape;315;p9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4</a:t>
            </a:fld>
            <a:endParaRPr/>
          </a:p>
        </p:txBody>
      </p:sp>
    </p:spTree>
  </p:cSld>
  <p:clrMapOvr>
    <a:masterClrMapping/>
  </p:clrMapOvr>
  <p:transition spd="med">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pic>
        <p:nvPicPr>
          <p:cNvPr id="703" name="Google Shape;703;p101" descr="AA29"/>
          <p:cNvPicPr preferRelativeResize="0"/>
          <p:nvPr/>
        </p:nvPicPr>
        <p:blipFill rotWithShape="1">
          <a:blip r:embed="rId3">
            <a:alphaModFix/>
          </a:blip>
          <a:srcRect b="10329"/>
          <a:stretch/>
        </p:blipFill>
        <p:spPr>
          <a:xfrm>
            <a:off x="2361076" y="1844826"/>
            <a:ext cx="6347374" cy="4320479"/>
          </a:xfrm>
          <a:prstGeom prst="rect">
            <a:avLst/>
          </a:prstGeom>
          <a:noFill/>
          <a:ln>
            <a:noFill/>
          </a:ln>
        </p:spPr>
      </p:pic>
      <p:sp>
        <p:nvSpPr>
          <p:cNvPr id="704" name="Google Shape;704;p10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Miembros del Equipo de Desarrollo del Software</a:t>
            </a:r>
            <a:endParaRPr/>
          </a:p>
        </p:txBody>
      </p:sp>
      <p:sp>
        <p:nvSpPr>
          <p:cNvPr id="705" name="Google Shape;705;p10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rmAutofit/>
          </a:bodyPr>
          <a:lstStyle/>
          <a:p>
            <a:pPr marL="0" lvl="0" indent="0" algn="r" rtl="0">
              <a:lnSpc>
                <a:spcPct val="80000"/>
              </a:lnSpc>
              <a:spcBef>
                <a:spcPts val="0"/>
              </a:spcBef>
              <a:spcAft>
                <a:spcPts val="0"/>
              </a:spcAft>
              <a:buSzPts val="7144"/>
              <a:buNone/>
            </a:pPr>
            <a:fld id="{00000000-1234-1234-1234-123412341234}" type="slidenum">
              <a:rPr lang="es-ES" sz="7144"/>
              <a:t>40</a:t>
            </a:fld>
            <a:endParaRPr sz="7144"/>
          </a:p>
        </p:txBody>
      </p:sp>
      <p:sp>
        <p:nvSpPr>
          <p:cNvPr id="706" name="Google Shape;706;p101"/>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Tree>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10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Requerimientos</a:t>
            </a:r>
            <a:endParaRPr/>
          </a:p>
        </p:txBody>
      </p:sp>
      <p:sp>
        <p:nvSpPr>
          <p:cNvPr id="712" name="Google Shape;712;p10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41</a:t>
            </a:fld>
            <a:endParaRPr/>
          </a:p>
        </p:txBody>
      </p:sp>
      <p:sp>
        <p:nvSpPr>
          <p:cNvPr id="713" name="Google Shape;713;p102"/>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52400" algn="l" rtl="0">
              <a:lnSpc>
                <a:spcPct val="85000"/>
              </a:lnSpc>
              <a:spcBef>
                <a:spcPts val="0"/>
              </a:spcBef>
              <a:spcAft>
                <a:spcPts val="0"/>
              </a:spcAft>
              <a:buClr>
                <a:srgbClr val="C00000"/>
              </a:buClr>
              <a:buSzPts val="2400"/>
              <a:buFont typeface="Arial"/>
              <a:buChar char="»"/>
            </a:pPr>
            <a:r>
              <a:rPr lang="es-ES" sz="2400"/>
              <a:t>Un Requerimiento (o requisito) es una característica del sistema o una descripción de algo que el sistema es capaz de hacer con el objeto de satisfacer el propósito del sistema.</a:t>
            </a:r>
            <a:endParaRPr/>
          </a:p>
          <a:p>
            <a:pPr marL="68580" lvl="0" indent="-152400" algn="l" rtl="0">
              <a:lnSpc>
                <a:spcPct val="85000"/>
              </a:lnSpc>
              <a:spcBef>
                <a:spcPts val="975"/>
              </a:spcBef>
              <a:spcAft>
                <a:spcPts val="0"/>
              </a:spcAft>
              <a:buClr>
                <a:srgbClr val="C00000"/>
              </a:buClr>
              <a:buSzPts val="2400"/>
              <a:buFont typeface="Arial"/>
              <a:buChar char="»"/>
            </a:pPr>
            <a:r>
              <a:rPr lang="es-ES" sz="2400"/>
              <a:t>Definición IEEE-Std-610 </a:t>
            </a:r>
            <a:endParaRPr/>
          </a:p>
          <a:p>
            <a:pPr marL="411480" lvl="2" indent="-411480" algn="l" rtl="0">
              <a:lnSpc>
                <a:spcPct val="85000"/>
              </a:lnSpc>
              <a:spcBef>
                <a:spcPts val="450"/>
              </a:spcBef>
              <a:spcAft>
                <a:spcPts val="0"/>
              </a:spcAft>
              <a:buClr>
                <a:srgbClr val="262626"/>
              </a:buClr>
              <a:buSzPts val="2100"/>
              <a:buFont typeface="Noto Sans Symbols"/>
              <a:buChar char="❑"/>
            </a:pPr>
            <a:r>
              <a:rPr lang="es-ES" sz="2100" i="1"/>
              <a:t>Condición o capacidad que necesita el usuario para resolver un problema o alcanzar un objetivo</a:t>
            </a:r>
            <a:r>
              <a:rPr lang="es-ES" sz="2100"/>
              <a:t>.</a:t>
            </a:r>
            <a:endParaRPr/>
          </a:p>
          <a:p>
            <a:pPr marL="411480" lvl="2" indent="-411480" algn="l" rtl="0">
              <a:lnSpc>
                <a:spcPct val="85000"/>
              </a:lnSpc>
              <a:spcBef>
                <a:spcPts val="450"/>
              </a:spcBef>
              <a:spcAft>
                <a:spcPts val="0"/>
              </a:spcAft>
              <a:buClr>
                <a:srgbClr val="262626"/>
              </a:buClr>
              <a:buSzPts val="2100"/>
              <a:buFont typeface="Noto Sans Symbols"/>
              <a:buChar char="❑"/>
            </a:pPr>
            <a:r>
              <a:rPr lang="es-ES" sz="2100" i="1"/>
              <a:t>Condición o capacidad que debe satisfacer o poseer un sistema o una componente de un sistema para satisfacer un contrato, un estándar, una especificación u otro documento formalmente impuesto</a:t>
            </a:r>
            <a:r>
              <a:rPr lang="es-ES" sz="2100"/>
              <a:t>.</a:t>
            </a:r>
            <a:endParaRPr/>
          </a:p>
          <a:p>
            <a:pPr marL="411480" lvl="2" indent="-411480" algn="l" rtl="0">
              <a:lnSpc>
                <a:spcPct val="85000"/>
              </a:lnSpc>
              <a:spcBef>
                <a:spcPts val="450"/>
              </a:spcBef>
              <a:spcAft>
                <a:spcPts val="0"/>
              </a:spcAft>
              <a:buClr>
                <a:srgbClr val="262626"/>
              </a:buClr>
              <a:buSzPts val="2100"/>
              <a:buFont typeface="Noto Sans Symbols"/>
              <a:buChar char="❑"/>
            </a:pPr>
            <a:r>
              <a:rPr lang="es-ES" sz="2100"/>
              <a:t>Representación documentada de una condición o capacidad como en 1 o 2.</a:t>
            </a:r>
            <a:endParaRPr/>
          </a:p>
          <a:p>
            <a:pPr marL="68580" lvl="0" indent="-68580" algn="l" rtl="0">
              <a:lnSpc>
                <a:spcPct val="85000"/>
              </a:lnSpc>
              <a:spcBef>
                <a:spcPts val="975"/>
              </a:spcBef>
              <a:spcAft>
                <a:spcPts val="0"/>
              </a:spcAft>
              <a:buSzPts val="1050"/>
              <a:buNone/>
            </a:pPr>
            <a:endParaRPr sz="1050"/>
          </a:p>
          <a:p>
            <a:pPr marL="68580" lvl="0" indent="-5080" algn="l" rtl="0">
              <a:lnSpc>
                <a:spcPct val="85000"/>
              </a:lnSpc>
              <a:spcBef>
                <a:spcPts val="975"/>
              </a:spcBef>
              <a:spcAft>
                <a:spcPts val="0"/>
              </a:spcAft>
              <a:buClr>
                <a:srgbClr val="C00000"/>
              </a:buClr>
              <a:buSzPts val="1000"/>
              <a:buFont typeface="Arial"/>
              <a:buNone/>
            </a:pPr>
            <a:endParaRPr sz="1000"/>
          </a:p>
          <a:p>
            <a:pPr marL="68580" lvl="0" indent="-5080" algn="l" rtl="0">
              <a:lnSpc>
                <a:spcPct val="85000"/>
              </a:lnSpc>
              <a:spcBef>
                <a:spcPts val="975"/>
              </a:spcBef>
              <a:spcAft>
                <a:spcPts val="0"/>
              </a:spcAft>
              <a:buClr>
                <a:srgbClr val="C00000"/>
              </a:buClr>
              <a:buSzPts val="1000"/>
              <a:buFont typeface="Arial"/>
              <a:buNone/>
            </a:pPr>
            <a:endParaRPr sz="1000"/>
          </a:p>
        </p:txBody>
      </p:sp>
      <p:sp>
        <p:nvSpPr>
          <p:cNvPr id="714" name="Google Shape;714;p102"/>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715" name="Google Shape;715;p10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10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Elicitación de Requerimientos</a:t>
            </a:r>
            <a:endParaRPr/>
          </a:p>
        </p:txBody>
      </p:sp>
      <p:sp>
        <p:nvSpPr>
          <p:cNvPr id="721" name="Google Shape;721;p10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42</a:t>
            </a:fld>
            <a:endParaRPr/>
          </a:p>
        </p:txBody>
      </p:sp>
      <p:sp>
        <p:nvSpPr>
          <p:cNvPr id="722" name="Google Shape;722;p103"/>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77800" algn="l" rtl="0">
              <a:lnSpc>
                <a:spcPct val="85000"/>
              </a:lnSpc>
              <a:spcBef>
                <a:spcPts val="0"/>
              </a:spcBef>
              <a:spcAft>
                <a:spcPts val="0"/>
              </a:spcAft>
              <a:buClr>
                <a:srgbClr val="C00000"/>
              </a:buClr>
              <a:buSzPts val="2800"/>
              <a:buFont typeface="Arial"/>
              <a:buChar char="»"/>
            </a:pPr>
            <a:r>
              <a:rPr lang="es-ES" sz="2800"/>
              <a:t>Es el proceso de adquirir (“eliciting”) [sonsacar] todo el conocimiento relevante necesario para producir un modelo de los requerimientos de un dominio de problema.</a:t>
            </a:r>
            <a:endParaRPr/>
          </a:p>
          <a:p>
            <a:pPr marL="68580" lvl="0" indent="-177800" algn="l" rtl="0">
              <a:lnSpc>
                <a:spcPct val="85000"/>
              </a:lnSpc>
              <a:spcBef>
                <a:spcPts val="975"/>
              </a:spcBef>
              <a:spcAft>
                <a:spcPts val="0"/>
              </a:spcAft>
              <a:buClr>
                <a:srgbClr val="C00000"/>
              </a:buClr>
              <a:buSzPts val="2800"/>
              <a:buFont typeface="Arial"/>
              <a:buChar char="»"/>
            </a:pPr>
            <a:r>
              <a:rPr lang="es-ES" sz="2800"/>
              <a:t>Objetivos:</a:t>
            </a:r>
            <a:endParaRPr/>
          </a:p>
          <a:p>
            <a:pPr marL="260604" lvl="1" indent="-257175" algn="l" rtl="0">
              <a:lnSpc>
                <a:spcPct val="85000"/>
              </a:lnSpc>
              <a:spcBef>
                <a:spcPts val="450"/>
              </a:spcBef>
              <a:spcAft>
                <a:spcPts val="0"/>
              </a:spcAft>
              <a:buClr>
                <a:srgbClr val="262626"/>
              </a:buClr>
              <a:buSzPts val="2800"/>
              <a:buChar char=" "/>
            </a:pPr>
            <a:r>
              <a:rPr lang="es-ES" sz="2800"/>
              <a:t>Conocer el dominio del problema para poder comunicarse con clientes y usuarios y entender sus necesidades.</a:t>
            </a:r>
            <a:endParaRPr/>
          </a:p>
          <a:p>
            <a:pPr marL="260604" lvl="1" indent="-257175" algn="l" rtl="0">
              <a:lnSpc>
                <a:spcPct val="85000"/>
              </a:lnSpc>
              <a:spcBef>
                <a:spcPts val="450"/>
              </a:spcBef>
              <a:spcAft>
                <a:spcPts val="0"/>
              </a:spcAft>
              <a:buClr>
                <a:srgbClr val="262626"/>
              </a:buClr>
              <a:buSzPts val="2800"/>
              <a:buChar char=" "/>
            </a:pPr>
            <a:r>
              <a:rPr lang="es-ES" sz="2800"/>
              <a:t>Conocer el sistema actual (manual o informatizado).</a:t>
            </a:r>
            <a:endParaRPr/>
          </a:p>
          <a:p>
            <a:pPr marL="260604" lvl="1" indent="-257175" algn="l" rtl="0">
              <a:lnSpc>
                <a:spcPct val="85000"/>
              </a:lnSpc>
              <a:spcBef>
                <a:spcPts val="450"/>
              </a:spcBef>
              <a:spcAft>
                <a:spcPts val="0"/>
              </a:spcAft>
              <a:buClr>
                <a:srgbClr val="262626"/>
              </a:buClr>
              <a:buSzPts val="2800"/>
              <a:buChar char=" "/>
            </a:pPr>
            <a:r>
              <a:rPr lang="es-ES" sz="2800"/>
              <a:t>Identificar las necesidades, tanto explícitas como implícitas, de clientes y usuarios y sus expectativas sobre el sistema a desarrollar.</a:t>
            </a:r>
            <a:endParaRPr/>
          </a:p>
        </p:txBody>
      </p:sp>
      <p:sp>
        <p:nvSpPr>
          <p:cNvPr id="723" name="Google Shape;723;p103"/>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104"/>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Elicitación de Requerimientos</a:t>
            </a:r>
            <a:endParaRPr/>
          </a:p>
        </p:txBody>
      </p:sp>
      <p:sp>
        <p:nvSpPr>
          <p:cNvPr id="729" name="Google Shape;729;p10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43</a:t>
            </a:fld>
            <a:endParaRPr/>
          </a:p>
        </p:txBody>
      </p:sp>
      <p:sp>
        <p:nvSpPr>
          <p:cNvPr id="730" name="Google Shape;730;p104"/>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77800" algn="l" rtl="0">
              <a:lnSpc>
                <a:spcPct val="85000"/>
              </a:lnSpc>
              <a:spcBef>
                <a:spcPts val="0"/>
              </a:spcBef>
              <a:spcAft>
                <a:spcPts val="0"/>
              </a:spcAft>
              <a:buClr>
                <a:srgbClr val="C00000"/>
              </a:buClr>
              <a:buSzPts val="2800"/>
              <a:buFont typeface="Arial"/>
              <a:buChar char="»"/>
            </a:pPr>
            <a:r>
              <a:rPr lang="es-ES" sz="2800"/>
              <a:t>La elicitación de requisitos es una actividad principalmente de carácter social, mucho más que tecnológico.</a:t>
            </a:r>
            <a:endParaRPr/>
          </a:p>
          <a:p>
            <a:pPr marL="68580" lvl="0" indent="-177800" algn="l" rtl="0">
              <a:lnSpc>
                <a:spcPct val="85000"/>
              </a:lnSpc>
              <a:spcBef>
                <a:spcPts val="975"/>
              </a:spcBef>
              <a:spcAft>
                <a:spcPts val="0"/>
              </a:spcAft>
              <a:buClr>
                <a:srgbClr val="C00000"/>
              </a:buClr>
              <a:buSzPts val="2800"/>
              <a:buFont typeface="Arial"/>
              <a:buChar char="»"/>
            </a:pPr>
            <a:r>
              <a:rPr lang="es-ES" sz="2800"/>
              <a:t>Los problemas que se plantean son por tanto de naturaleza psicológica y social, más que técnicos.</a:t>
            </a:r>
            <a:endParaRPr/>
          </a:p>
          <a:p>
            <a:pPr marL="68580" lvl="0" indent="0" algn="l" rtl="0">
              <a:lnSpc>
                <a:spcPct val="85000"/>
              </a:lnSpc>
              <a:spcBef>
                <a:spcPts val="975"/>
              </a:spcBef>
              <a:spcAft>
                <a:spcPts val="0"/>
              </a:spcAft>
              <a:buClr>
                <a:srgbClr val="C00000"/>
              </a:buClr>
              <a:buSzPts val="2800"/>
              <a:buFont typeface="Arial"/>
              <a:buNone/>
            </a:pPr>
            <a:endParaRPr sz="2800"/>
          </a:p>
          <a:p>
            <a:pPr marL="68580" lvl="0" indent="-177800" algn="l" rtl="0">
              <a:lnSpc>
                <a:spcPct val="85000"/>
              </a:lnSpc>
              <a:spcBef>
                <a:spcPts val="975"/>
              </a:spcBef>
              <a:spcAft>
                <a:spcPts val="0"/>
              </a:spcAft>
              <a:buClr>
                <a:srgbClr val="C00000"/>
              </a:buClr>
              <a:buSzPts val="2800"/>
              <a:buFont typeface="Arial"/>
              <a:buChar char="»"/>
            </a:pPr>
            <a:r>
              <a:rPr lang="es-ES" sz="2800"/>
              <a:t>Nota: Requerimientos = Requisitos.</a:t>
            </a:r>
            <a:endParaRPr sz="2800"/>
          </a:p>
        </p:txBody>
      </p:sp>
      <p:sp>
        <p:nvSpPr>
          <p:cNvPr id="731" name="Google Shape;731;p104"/>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pic>
        <p:nvPicPr>
          <p:cNvPr id="732" name="Google Shape;732;p104" descr="http://www.wheresthedrama.com/ego.jpg"/>
          <p:cNvPicPr preferRelativeResize="0"/>
          <p:nvPr/>
        </p:nvPicPr>
        <p:blipFill rotWithShape="1">
          <a:blip r:embed="rId3">
            <a:alphaModFix/>
          </a:blip>
          <a:srcRect/>
          <a:stretch/>
        </p:blipFill>
        <p:spPr>
          <a:xfrm>
            <a:off x="5814577" y="4717242"/>
            <a:ext cx="2534314" cy="1809751"/>
          </a:xfrm>
          <a:prstGeom prst="rect">
            <a:avLst/>
          </a:prstGeom>
          <a:noFill/>
          <a:ln>
            <a:noFill/>
          </a:ln>
          <a:effectLst>
            <a:outerShdw blurRad="292100" dist="139700" dir="2700000" algn="tl" rotWithShape="0">
              <a:srgbClr val="333333">
                <a:alpha val="63921"/>
              </a:srgbClr>
            </a:outerShdw>
          </a:effectLst>
        </p:spPr>
      </p:pic>
    </p:spTree>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10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Elicitación de Requerimientos</a:t>
            </a:r>
            <a:endParaRPr/>
          </a:p>
        </p:txBody>
      </p:sp>
      <p:sp>
        <p:nvSpPr>
          <p:cNvPr id="738" name="Google Shape;738;p10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44</a:t>
            </a:fld>
            <a:endParaRPr/>
          </a:p>
        </p:txBody>
      </p:sp>
      <p:sp>
        <p:nvSpPr>
          <p:cNvPr id="739" name="Google Shape;739;p10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77800" algn="l" rtl="0">
              <a:lnSpc>
                <a:spcPct val="85000"/>
              </a:lnSpc>
              <a:spcBef>
                <a:spcPts val="0"/>
              </a:spcBef>
              <a:spcAft>
                <a:spcPts val="0"/>
              </a:spcAft>
              <a:buClr>
                <a:srgbClr val="C00000"/>
              </a:buClr>
              <a:buSzPts val="2800"/>
              <a:buFont typeface="Arial"/>
              <a:buChar char="»"/>
            </a:pPr>
            <a:r>
              <a:rPr lang="es-ES" sz="2800"/>
              <a:t>Problemas de comunicación</a:t>
            </a:r>
            <a:endParaRPr/>
          </a:p>
          <a:p>
            <a:pPr marL="260604" lvl="1" indent="-257175" algn="l" rtl="0">
              <a:lnSpc>
                <a:spcPct val="85000"/>
              </a:lnSpc>
              <a:spcBef>
                <a:spcPts val="450"/>
              </a:spcBef>
              <a:spcAft>
                <a:spcPts val="0"/>
              </a:spcAft>
              <a:buClr>
                <a:srgbClr val="262626"/>
              </a:buClr>
              <a:buSzPts val="2000"/>
              <a:buChar char=" "/>
            </a:pPr>
            <a:r>
              <a:rPr lang="es-ES" sz="2000"/>
              <a:t>Dificultad para expresar claramente las necesidades.</a:t>
            </a:r>
            <a:endParaRPr/>
          </a:p>
          <a:p>
            <a:pPr marL="260604" lvl="1" indent="-257175" algn="l" rtl="0">
              <a:lnSpc>
                <a:spcPct val="85000"/>
              </a:lnSpc>
              <a:spcBef>
                <a:spcPts val="450"/>
              </a:spcBef>
              <a:spcAft>
                <a:spcPts val="0"/>
              </a:spcAft>
              <a:buClr>
                <a:srgbClr val="262626"/>
              </a:buClr>
              <a:buSzPts val="2000"/>
              <a:buChar char=" "/>
            </a:pPr>
            <a:r>
              <a:rPr lang="es-ES" sz="2000"/>
              <a:t>No ser conscientes de sus propias necesidades.</a:t>
            </a:r>
            <a:endParaRPr/>
          </a:p>
          <a:p>
            <a:pPr marL="260604" lvl="1" indent="-257175" algn="l" rtl="0">
              <a:lnSpc>
                <a:spcPct val="85000"/>
              </a:lnSpc>
              <a:spcBef>
                <a:spcPts val="450"/>
              </a:spcBef>
              <a:spcAft>
                <a:spcPts val="0"/>
              </a:spcAft>
              <a:buClr>
                <a:srgbClr val="262626"/>
              </a:buClr>
              <a:buSzPts val="2000"/>
              <a:buChar char=" "/>
            </a:pPr>
            <a:r>
              <a:rPr lang="es-ES" sz="2000"/>
              <a:t>No entender cómo la tecnología puede ayudar.</a:t>
            </a:r>
            <a:endParaRPr/>
          </a:p>
          <a:p>
            <a:pPr marL="260604" lvl="1" indent="-257175" algn="l" rtl="0">
              <a:lnSpc>
                <a:spcPct val="85000"/>
              </a:lnSpc>
              <a:spcBef>
                <a:spcPts val="450"/>
              </a:spcBef>
              <a:spcAft>
                <a:spcPts val="0"/>
              </a:spcAft>
              <a:buClr>
                <a:srgbClr val="262626"/>
              </a:buClr>
              <a:buSzPts val="2000"/>
              <a:buChar char=" "/>
            </a:pPr>
            <a:r>
              <a:rPr lang="es-ES" sz="2000"/>
              <a:t>Miedo a parecer incompetentes por ignorancia tecnológica.</a:t>
            </a:r>
            <a:endParaRPr/>
          </a:p>
          <a:p>
            <a:pPr marL="260604" lvl="1" indent="-257175" algn="l" rtl="0">
              <a:lnSpc>
                <a:spcPct val="85000"/>
              </a:lnSpc>
              <a:spcBef>
                <a:spcPts val="450"/>
              </a:spcBef>
              <a:spcAft>
                <a:spcPts val="0"/>
              </a:spcAft>
              <a:buClr>
                <a:srgbClr val="262626"/>
              </a:buClr>
              <a:buSzPts val="2000"/>
              <a:buChar char=" "/>
            </a:pPr>
            <a:r>
              <a:rPr lang="es-ES" sz="2000"/>
              <a:t>No tomar decisiones por no poder prever las  consecuencias, no entender las alternativas o no tener una visión global.</a:t>
            </a:r>
            <a:endParaRPr/>
          </a:p>
          <a:p>
            <a:pPr marL="260604" lvl="1" indent="-257175" algn="l" rtl="0">
              <a:lnSpc>
                <a:spcPct val="85000"/>
              </a:lnSpc>
              <a:spcBef>
                <a:spcPts val="450"/>
              </a:spcBef>
              <a:spcAft>
                <a:spcPts val="0"/>
              </a:spcAft>
              <a:buClr>
                <a:srgbClr val="262626"/>
              </a:buClr>
              <a:buSzPts val="2000"/>
              <a:buChar char=" "/>
            </a:pPr>
            <a:r>
              <a:rPr lang="es-ES" sz="2000"/>
              <a:t>Cultura y vocabulario diferentes.</a:t>
            </a:r>
            <a:endParaRPr/>
          </a:p>
          <a:p>
            <a:pPr marL="260604" lvl="1" indent="-257175" algn="l" rtl="0">
              <a:lnSpc>
                <a:spcPct val="85000"/>
              </a:lnSpc>
              <a:spcBef>
                <a:spcPts val="450"/>
              </a:spcBef>
              <a:spcAft>
                <a:spcPts val="0"/>
              </a:spcAft>
              <a:buClr>
                <a:srgbClr val="262626"/>
              </a:buClr>
              <a:buSzPts val="2000"/>
              <a:buChar char=" "/>
            </a:pPr>
            <a:r>
              <a:rPr lang="es-ES" sz="2000"/>
              <a:t>Intereses distintos en el sistema a desarrollar.</a:t>
            </a:r>
            <a:endParaRPr/>
          </a:p>
          <a:p>
            <a:pPr marL="260604" lvl="1" indent="-257175" algn="l" rtl="0">
              <a:lnSpc>
                <a:spcPct val="85000"/>
              </a:lnSpc>
              <a:spcBef>
                <a:spcPts val="450"/>
              </a:spcBef>
              <a:spcAft>
                <a:spcPts val="0"/>
              </a:spcAft>
              <a:buClr>
                <a:srgbClr val="262626"/>
              </a:buClr>
              <a:buSzPts val="2000"/>
              <a:buChar char=" "/>
            </a:pPr>
            <a:r>
              <a:rPr lang="es-ES" sz="2000"/>
              <a:t>Medios de comunicación inadecuados (diagramas que no entienden los clientes y usuarios).</a:t>
            </a:r>
            <a:endParaRPr/>
          </a:p>
          <a:p>
            <a:pPr marL="260604" lvl="1" indent="-257175" algn="l" rtl="0">
              <a:lnSpc>
                <a:spcPct val="85000"/>
              </a:lnSpc>
              <a:spcBef>
                <a:spcPts val="450"/>
              </a:spcBef>
              <a:spcAft>
                <a:spcPts val="0"/>
              </a:spcAft>
              <a:buClr>
                <a:srgbClr val="262626"/>
              </a:buClr>
              <a:buSzPts val="2000"/>
              <a:buChar char=" "/>
            </a:pPr>
            <a:r>
              <a:rPr lang="es-ES" sz="2000"/>
              <a:t>Conflictos personales o políticos</a:t>
            </a:r>
            <a:r>
              <a:rPr lang="es-ES" sz="2800"/>
              <a:t>.</a:t>
            </a:r>
            <a:endParaRPr sz="2800"/>
          </a:p>
          <a:p>
            <a:pPr marL="260604" lvl="1" indent="-104775" algn="l" rtl="0">
              <a:lnSpc>
                <a:spcPct val="85000"/>
              </a:lnSpc>
              <a:spcBef>
                <a:spcPts val="450"/>
              </a:spcBef>
              <a:spcAft>
                <a:spcPts val="0"/>
              </a:spcAft>
              <a:buClr>
                <a:srgbClr val="262626"/>
              </a:buClr>
              <a:buSzPts val="2400"/>
              <a:buNone/>
            </a:pPr>
            <a:endParaRPr sz="2400"/>
          </a:p>
        </p:txBody>
      </p:sp>
      <p:sp>
        <p:nvSpPr>
          <p:cNvPr id="740" name="Google Shape;740;p105"/>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Tree>
  </p:cSld>
  <p:clrMapOvr>
    <a:masterClrMapping/>
  </p:clrMapOvr>
  <p:transition spd="med">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10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Elicitación de Requerimientos</a:t>
            </a:r>
            <a:endParaRPr/>
          </a:p>
        </p:txBody>
      </p:sp>
      <p:sp>
        <p:nvSpPr>
          <p:cNvPr id="746" name="Google Shape;746;p10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45</a:t>
            </a:fld>
            <a:endParaRPr/>
          </a:p>
        </p:txBody>
      </p:sp>
      <p:sp>
        <p:nvSpPr>
          <p:cNvPr id="747" name="Google Shape;747;p106"/>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14300" algn="l" rtl="0">
              <a:lnSpc>
                <a:spcPct val="85000"/>
              </a:lnSpc>
              <a:spcBef>
                <a:spcPts val="0"/>
              </a:spcBef>
              <a:spcAft>
                <a:spcPts val="0"/>
              </a:spcAft>
              <a:buClr>
                <a:srgbClr val="C00000"/>
              </a:buClr>
              <a:buSzPts val="1800"/>
              <a:buFont typeface="Arial"/>
              <a:buChar char="»"/>
            </a:pPr>
            <a:r>
              <a:rPr lang="es-ES"/>
              <a:t>Limitaciones cognitivas (del desarrollador)</a:t>
            </a:r>
            <a:endParaRPr/>
          </a:p>
          <a:p>
            <a:pPr marL="260604" lvl="1" indent="-257175" algn="l" rtl="0">
              <a:lnSpc>
                <a:spcPct val="85000"/>
              </a:lnSpc>
              <a:spcBef>
                <a:spcPts val="450"/>
              </a:spcBef>
              <a:spcAft>
                <a:spcPts val="0"/>
              </a:spcAft>
              <a:buClr>
                <a:srgbClr val="262626"/>
              </a:buClr>
              <a:buSzPts val="1800"/>
              <a:buChar char=" "/>
            </a:pPr>
            <a:r>
              <a:rPr lang="es-ES"/>
              <a:t>No conocer el dominio del problema.</a:t>
            </a:r>
            <a:endParaRPr/>
          </a:p>
          <a:p>
            <a:pPr marL="260604" lvl="1" indent="-257175" algn="l" rtl="0">
              <a:lnSpc>
                <a:spcPct val="85000"/>
              </a:lnSpc>
              <a:spcBef>
                <a:spcPts val="450"/>
              </a:spcBef>
              <a:spcAft>
                <a:spcPts val="0"/>
              </a:spcAft>
              <a:buClr>
                <a:srgbClr val="262626"/>
              </a:buClr>
              <a:buSzPts val="1800"/>
              <a:buChar char=" "/>
            </a:pPr>
            <a:r>
              <a:rPr lang="es-ES"/>
              <a:t>Hacer suposiciones sobre el dominio del problema.</a:t>
            </a:r>
            <a:endParaRPr/>
          </a:p>
          <a:p>
            <a:pPr marL="260604" lvl="1" indent="-257175" algn="l" rtl="0">
              <a:lnSpc>
                <a:spcPct val="85000"/>
              </a:lnSpc>
              <a:spcBef>
                <a:spcPts val="450"/>
              </a:spcBef>
              <a:spcAft>
                <a:spcPts val="0"/>
              </a:spcAft>
              <a:buClr>
                <a:srgbClr val="262626"/>
              </a:buClr>
              <a:buSzPts val="1800"/>
              <a:buChar char=" "/>
            </a:pPr>
            <a:r>
              <a:rPr lang="es-ES"/>
              <a:t>Hacer suposiciones sobre aspectos tecnológicos.</a:t>
            </a:r>
            <a:endParaRPr/>
          </a:p>
          <a:p>
            <a:pPr marL="260604" lvl="1" indent="-257175" algn="l" rtl="0">
              <a:lnSpc>
                <a:spcPct val="85000"/>
              </a:lnSpc>
              <a:spcBef>
                <a:spcPts val="450"/>
              </a:spcBef>
              <a:spcAft>
                <a:spcPts val="0"/>
              </a:spcAft>
              <a:buClr>
                <a:srgbClr val="262626"/>
              </a:buClr>
              <a:buSzPts val="1800"/>
              <a:buChar char=" "/>
            </a:pPr>
            <a:r>
              <a:rPr lang="es-ES"/>
              <a:t>Hacer simplificaciones excesivas.</a:t>
            </a:r>
            <a:endParaRPr/>
          </a:p>
          <a:p>
            <a:pPr marL="68580" lvl="0" indent="-114300" algn="l" rtl="0">
              <a:lnSpc>
                <a:spcPct val="85000"/>
              </a:lnSpc>
              <a:spcBef>
                <a:spcPts val="975"/>
              </a:spcBef>
              <a:spcAft>
                <a:spcPts val="0"/>
              </a:spcAft>
              <a:buClr>
                <a:srgbClr val="C00000"/>
              </a:buClr>
              <a:buSzPts val="1800"/>
              <a:buFont typeface="Arial"/>
              <a:buChar char="»"/>
            </a:pPr>
            <a:r>
              <a:rPr lang="es-ES"/>
              <a:t>Conducta humana</a:t>
            </a:r>
            <a:endParaRPr/>
          </a:p>
          <a:p>
            <a:pPr marL="260604" lvl="1" indent="-257175" algn="l" rtl="0">
              <a:lnSpc>
                <a:spcPct val="85000"/>
              </a:lnSpc>
              <a:spcBef>
                <a:spcPts val="450"/>
              </a:spcBef>
              <a:spcAft>
                <a:spcPts val="0"/>
              </a:spcAft>
              <a:buClr>
                <a:srgbClr val="262626"/>
              </a:buClr>
              <a:buSzPts val="1800"/>
              <a:buChar char=" "/>
            </a:pPr>
            <a:r>
              <a:rPr lang="es-ES"/>
              <a:t>Conflictos y ambigüedades en los roles de los participantes.</a:t>
            </a:r>
            <a:endParaRPr/>
          </a:p>
          <a:p>
            <a:pPr marL="260604" lvl="1" indent="-257175" algn="l" rtl="0">
              <a:lnSpc>
                <a:spcPct val="85000"/>
              </a:lnSpc>
              <a:spcBef>
                <a:spcPts val="450"/>
              </a:spcBef>
              <a:spcAft>
                <a:spcPts val="0"/>
              </a:spcAft>
              <a:buClr>
                <a:srgbClr val="262626"/>
              </a:buClr>
              <a:buSzPts val="1800"/>
              <a:buChar char=" "/>
            </a:pPr>
            <a:r>
              <a:rPr lang="es-ES"/>
              <a:t>Pasividad de clientes, usuarios o ingenieros de requisitos.</a:t>
            </a:r>
            <a:endParaRPr/>
          </a:p>
          <a:p>
            <a:pPr marL="260604" lvl="1" indent="-257175" algn="l" rtl="0">
              <a:lnSpc>
                <a:spcPct val="85000"/>
              </a:lnSpc>
              <a:spcBef>
                <a:spcPts val="450"/>
              </a:spcBef>
              <a:spcAft>
                <a:spcPts val="0"/>
              </a:spcAft>
              <a:buClr>
                <a:srgbClr val="262626"/>
              </a:buClr>
              <a:buSzPts val="1800"/>
              <a:buChar char=" "/>
            </a:pPr>
            <a:r>
              <a:rPr lang="es-ES"/>
              <a:t>Temor a que el nuevo sistema lo deje sin trabajo.</a:t>
            </a:r>
            <a:endParaRPr/>
          </a:p>
          <a:p>
            <a:pPr marL="68580" lvl="0" indent="-114300" algn="l" rtl="0">
              <a:lnSpc>
                <a:spcPct val="85000"/>
              </a:lnSpc>
              <a:spcBef>
                <a:spcPts val="975"/>
              </a:spcBef>
              <a:spcAft>
                <a:spcPts val="0"/>
              </a:spcAft>
              <a:buClr>
                <a:srgbClr val="C00000"/>
              </a:buClr>
              <a:buSzPts val="1800"/>
              <a:buFont typeface="Arial"/>
              <a:buChar char="»"/>
            </a:pPr>
            <a:r>
              <a:rPr lang="es-ES"/>
              <a:t>Técnicos </a:t>
            </a:r>
            <a:endParaRPr/>
          </a:p>
          <a:p>
            <a:pPr marL="260604" lvl="1" indent="-257175" algn="l" rtl="0">
              <a:lnSpc>
                <a:spcPct val="85000"/>
              </a:lnSpc>
              <a:spcBef>
                <a:spcPts val="450"/>
              </a:spcBef>
              <a:spcAft>
                <a:spcPts val="0"/>
              </a:spcAft>
              <a:buClr>
                <a:srgbClr val="262626"/>
              </a:buClr>
              <a:buSzPts val="1800"/>
              <a:buChar char=" "/>
            </a:pPr>
            <a:r>
              <a:rPr lang="es-ES"/>
              <a:t>Complejidad del dominio del problema.</a:t>
            </a:r>
            <a:endParaRPr/>
          </a:p>
          <a:p>
            <a:pPr marL="260604" lvl="1" indent="-257175" algn="l" rtl="0">
              <a:lnSpc>
                <a:spcPct val="85000"/>
              </a:lnSpc>
              <a:spcBef>
                <a:spcPts val="450"/>
              </a:spcBef>
              <a:spcAft>
                <a:spcPts val="0"/>
              </a:spcAft>
              <a:buClr>
                <a:srgbClr val="262626"/>
              </a:buClr>
              <a:buSzPts val="1800"/>
              <a:buChar char=" "/>
            </a:pPr>
            <a:r>
              <a:rPr lang="es-ES"/>
              <a:t>Complejidad de los requisitos.</a:t>
            </a:r>
            <a:endParaRPr/>
          </a:p>
          <a:p>
            <a:pPr marL="260604" lvl="1" indent="-257175" algn="l" rtl="0">
              <a:lnSpc>
                <a:spcPct val="85000"/>
              </a:lnSpc>
              <a:spcBef>
                <a:spcPts val="450"/>
              </a:spcBef>
              <a:spcAft>
                <a:spcPts val="0"/>
              </a:spcAft>
              <a:buClr>
                <a:srgbClr val="262626"/>
              </a:buClr>
              <a:buSzPts val="1800"/>
              <a:buChar char=" "/>
            </a:pPr>
            <a:r>
              <a:rPr lang="es-ES"/>
              <a:t>Múltiples fuentes de requisitos.</a:t>
            </a:r>
            <a:endParaRPr/>
          </a:p>
          <a:p>
            <a:pPr marL="260604" lvl="1" indent="-257175" algn="l" rtl="0">
              <a:lnSpc>
                <a:spcPct val="85000"/>
              </a:lnSpc>
              <a:spcBef>
                <a:spcPts val="450"/>
              </a:spcBef>
              <a:spcAft>
                <a:spcPts val="0"/>
              </a:spcAft>
              <a:buClr>
                <a:srgbClr val="262626"/>
              </a:buClr>
              <a:buSzPts val="1800"/>
              <a:buChar char=" "/>
            </a:pPr>
            <a:r>
              <a:rPr lang="es-ES"/>
              <a:t>Fuentes de información poco claras.</a:t>
            </a:r>
            <a:endParaRPr/>
          </a:p>
        </p:txBody>
      </p:sp>
      <p:sp>
        <p:nvSpPr>
          <p:cNvPr id="748" name="Google Shape;748;p106"/>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Tree>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07"/>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Técnicas de elicitación </a:t>
            </a:r>
            <a:endParaRPr/>
          </a:p>
        </p:txBody>
      </p:sp>
      <p:sp>
        <p:nvSpPr>
          <p:cNvPr id="754" name="Google Shape;754;p10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46</a:t>
            </a:fld>
            <a:endParaRPr/>
          </a:p>
        </p:txBody>
      </p:sp>
      <p:sp>
        <p:nvSpPr>
          <p:cNvPr id="755" name="Google Shape;755;p107"/>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514350" lvl="0" indent="-514350" algn="l" rtl="0">
              <a:lnSpc>
                <a:spcPct val="75000"/>
              </a:lnSpc>
              <a:spcBef>
                <a:spcPts val="0"/>
              </a:spcBef>
              <a:spcAft>
                <a:spcPts val="0"/>
              </a:spcAft>
              <a:buSzPts val="2220"/>
              <a:buNone/>
            </a:pPr>
            <a:r>
              <a:rPr lang="es-ES" sz="2220"/>
              <a:t>Recopilación de información: </a:t>
            </a:r>
            <a:endParaRPr/>
          </a:p>
          <a:p>
            <a:pPr marL="514350" lvl="0" indent="-514350" algn="l" rtl="0">
              <a:lnSpc>
                <a:spcPct val="75000"/>
              </a:lnSpc>
              <a:spcBef>
                <a:spcPts val="975"/>
              </a:spcBef>
              <a:spcAft>
                <a:spcPts val="0"/>
              </a:spcAft>
              <a:buSzPts val="2405"/>
              <a:buNone/>
            </a:pPr>
            <a:r>
              <a:rPr lang="es-ES" sz="2405" b="1" i="1"/>
              <a:t>Métodos discretos</a:t>
            </a:r>
            <a:endParaRPr/>
          </a:p>
          <a:p>
            <a:pPr marL="514350" lvl="0" indent="-514350" algn="l" rtl="0">
              <a:lnSpc>
                <a:spcPct val="75000"/>
              </a:lnSpc>
              <a:spcBef>
                <a:spcPts val="975"/>
              </a:spcBef>
              <a:spcAft>
                <a:spcPts val="0"/>
              </a:spcAft>
              <a:buSzPts val="1017"/>
              <a:buNone/>
            </a:pPr>
            <a:endParaRPr sz="1017"/>
          </a:p>
          <a:p>
            <a:pPr marL="706374" lvl="1" indent="-514350" algn="l" rtl="0">
              <a:lnSpc>
                <a:spcPct val="75000"/>
              </a:lnSpc>
              <a:spcBef>
                <a:spcPts val="450"/>
              </a:spcBef>
              <a:spcAft>
                <a:spcPts val="0"/>
              </a:spcAft>
              <a:buClr>
                <a:srgbClr val="262626"/>
              </a:buClr>
              <a:buSzPts val="2220"/>
              <a:buFont typeface="Calibri"/>
              <a:buAutoNum type="arabicPeriod"/>
            </a:pPr>
            <a:r>
              <a:rPr lang="es-ES" sz="2220"/>
              <a:t>Muestreo de la documentación, los formularios y los datos existentes.</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Investigación y visitas al lugar.</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Observación del ambiente de trabajo.</a:t>
            </a:r>
            <a:endParaRPr/>
          </a:p>
          <a:p>
            <a:pPr marL="514350" lvl="0" indent="-514350" algn="l" rtl="0">
              <a:lnSpc>
                <a:spcPct val="75000"/>
              </a:lnSpc>
              <a:spcBef>
                <a:spcPts val="975"/>
              </a:spcBef>
              <a:spcAft>
                <a:spcPts val="0"/>
              </a:spcAft>
              <a:buSzPts val="2220"/>
              <a:buNone/>
            </a:pPr>
            <a:endParaRPr sz="2220"/>
          </a:p>
          <a:p>
            <a:pPr marL="514350" lvl="0" indent="-514350" algn="l" rtl="0">
              <a:lnSpc>
                <a:spcPct val="75000"/>
              </a:lnSpc>
              <a:spcBef>
                <a:spcPts val="975"/>
              </a:spcBef>
              <a:spcAft>
                <a:spcPts val="0"/>
              </a:spcAft>
              <a:buSzPts val="2405"/>
              <a:buNone/>
            </a:pPr>
            <a:r>
              <a:rPr lang="es-ES" sz="2405" b="1" i="1"/>
              <a:t>Métodos interactivos</a:t>
            </a:r>
            <a:endParaRPr sz="2405" b="1" i="1"/>
          </a:p>
          <a:p>
            <a:pPr marL="706374" lvl="1" indent="-514350" algn="l" rtl="0">
              <a:lnSpc>
                <a:spcPct val="75000"/>
              </a:lnSpc>
              <a:spcBef>
                <a:spcPts val="450"/>
              </a:spcBef>
              <a:spcAft>
                <a:spcPts val="0"/>
              </a:spcAft>
              <a:buClr>
                <a:srgbClr val="262626"/>
              </a:buClr>
              <a:buSzPts val="1110"/>
              <a:buNone/>
            </a:pPr>
            <a:endParaRPr sz="1110"/>
          </a:p>
          <a:p>
            <a:pPr marL="706374" lvl="1" indent="-514350" algn="l" rtl="0">
              <a:lnSpc>
                <a:spcPct val="75000"/>
              </a:lnSpc>
              <a:spcBef>
                <a:spcPts val="450"/>
              </a:spcBef>
              <a:spcAft>
                <a:spcPts val="0"/>
              </a:spcAft>
              <a:buClr>
                <a:srgbClr val="262626"/>
              </a:buClr>
              <a:buSzPts val="2220"/>
              <a:buFont typeface="Calibri"/>
              <a:buAutoNum type="arabicPeriod"/>
            </a:pPr>
            <a:r>
              <a:rPr lang="es-ES" sz="2220"/>
              <a:t>Cuestionarios.</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Entrevistas.</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Planeación conjunta de Requerimientos (JRP o JAD).</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Lluvia de Ideas - Brainstorming .</a:t>
            </a:r>
            <a:endParaRPr sz="2220"/>
          </a:p>
        </p:txBody>
      </p:sp>
      <p:sp>
        <p:nvSpPr>
          <p:cNvPr id="756" name="Google Shape;756;p10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757" name="Google Shape;757;p10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108"/>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4000"/>
              <a:buFont typeface="Calibri"/>
              <a:buNone/>
            </a:pPr>
            <a:r>
              <a:rPr lang="es-ES" sz="4000"/>
              <a:t>Recopilación de información: Métodos discretos</a:t>
            </a:r>
            <a:endParaRPr sz="4000"/>
          </a:p>
        </p:txBody>
      </p:sp>
      <p:sp>
        <p:nvSpPr>
          <p:cNvPr id="763" name="Google Shape;763;p10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47</a:t>
            </a:fld>
            <a:endParaRPr/>
          </a:p>
        </p:txBody>
      </p:sp>
      <p:sp>
        <p:nvSpPr>
          <p:cNvPr id="764" name="Google Shape;764;p108"/>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SzPts val="2400"/>
              <a:buNone/>
            </a:pPr>
            <a:r>
              <a:rPr lang="es-ES" sz="2400"/>
              <a:t>Los métodos discretos son menos perturbadores que otras formas de averiguar los requerimientos </a:t>
            </a:r>
            <a:endParaRPr sz="2400"/>
          </a:p>
          <a:p>
            <a:pPr marL="68580" lvl="0" indent="-68580" algn="l" rtl="0">
              <a:lnSpc>
                <a:spcPct val="85000"/>
              </a:lnSpc>
              <a:spcBef>
                <a:spcPts val="975"/>
              </a:spcBef>
              <a:spcAft>
                <a:spcPts val="0"/>
              </a:spcAft>
              <a:buSzPts val="2400"/>
              <a:buNone/>
            </a:pPr>
            <a:r>
              <a:rPr lang="es-ES" sz="2400"/>
              <a:t>Se consideran insuficientes para recopilar información cuando se utilizan por sí solos, por lo que deben utilizarse junto con uno o varios de los métodos.</a:t>
            </a:r>
            <a:endParaRPr/>
          </a:p>
          <a:p>
            <a:pPr marL="68580" lvl="0" indent="-68580" algn="l" rtl="0">
              <a:lnSpc>
                <a:spcPct val="85000"/>
              </a:lnSpc>
              <a:spcBef>
                <a:spcPts val="975"/>
              </a:spcBef>
              <a:spcAft>
                <a:spcPts val="0"/>
              </a:spcAft>
              <a:buSzPts val="2400"/>
              <a:buNone/>
            </a:pPr>
            <a:r>
              <a:rPr lang="es-ES" sz="2400"/>
              <a:t>Utilizar diferentes métodos para acercarse a la organización es una práctica inteligente mediante la cual podrá formarse un panorama más completo de los requerimientos</a:t>
            </a:r>
            <a:endParaRPr/>
          </a:p>
          <a:p>
            <a:pPr marL="68580" lvl="0" indent="0" algn="l" rtl="0">
              <a:lnSpc>
                <a:spcPct val="85000"/>
              </a:lnSpc>
              <a:spcBef>
                <a:spcPts val="975"/>
              </a:spcBef>
              <a:spcAft>
                <a:spcPts val="0"/>
              </a:spcAft>
              <a:buClr>
                <a:srgbClr val="C00000"/>
              </a:buClr>
              <a:buSzPts val="2400"/>
              <a:buFont typeface="Arial"/>
              <a:buNone/>
            </a:pPr>
            <a:endParaRPr sz="2400"/>
          </a:p>
          <a:p>
            <a:pPr marL="68580" lvl="0" indent="-152400" algn="l" rtl="0">
              <a:lnSpc>
                <a:spcPct val="85000"/>
              </a:lnSpc>
              <a:spcBef>
                <a:spcPts val="975"/>
              </a:spcBef>
              <a:spcAft>
                <a:spcPts val="0"/>
              </a:spcAft>
              <a:buClr>
                <a:srgbClr val="C00000"/>
              </a:buClr>
              <a:buSzPts val="2400"/>
              <a:buFont typeface="Arial"/>
              <a:buChar char="»"/>
            </a:pPr>
            <a:r>
              <a:rPr lang="es-ES" sz="2400"/>
              <a:t>Muestreo de la documentación, los formularios y los datos existentes</a:t>
            </a:r>
            <a:endParaRPr/>
          </a:p>
          <a:p>
            <a:pPr marL="68580" lvl="0" indent="-152400" algn="l" rtl="0">
              <a:lnSpc>
                <a:spcPct val="85000"/>
              </a:lnSpc>
              <a:spcBef>
                <a:spcPts val="975"/>
              </a:spcBef>
              <a:spcAft>
                <a:spcPts val="0"/>
              </a:spcAft>
              <a:buClr>
                <a:srgbClr val="C00000"/>
              </a:buClr>
              <a:buSzPts val="2400"/>
              <a:buFont typeface="Arial"/>
              <a:buChar char="»"/>
            </a:pPr>
            <a:r>
              <a:rPr lang="es-ES" sz="2400"/>
              <a:t>Investigación y visitas al sitio</a:t>
            </a:r>
            <a:endParaRPr/>
          </a:p>
          <a:p>
            <a:pPr marL="68580" lvl="0" indent="-152400" algn="l" rtl="0">
              <a:lnSpc>
                <a:spcPct val="85000"/>
              </a:lnSpc>
              <a:spcBef>
                <a:spcPts val="975"/>
              </a:spcBef>
              <a:spcAft>
                <a:spcPts val="0"/>
              </a:spcAft>
              <a:buClr>
                <a:srgbClr val="C00000"/>
              </a:buClr>
              <a:buSzPts val="2400"/>
              <a:buFont typeface="Arial"/>
              <a:buChar char="»"/>
            </a:pPr>
            <a:r>
              <a:rPr lang="es-ES" sz="2400"/>
              <a:t>Observación del ambiente de trabajo</a:t>
            </a:r>
            <a:endParaRPr sz="2400"/>
          </a:p>
        </p:txBody>
      </p:sp>
      <p:sp>
        <p:nvSpPr>
          <p:cNvPr id="765" name="Google Shape;765;p108"/>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766" name="Google Shape;766;p108"/>
          <p:cNvSpPr txBox="1"/>
          <p:nvPr/>
        </p:nvSpPr>
        <p:spPr>
          <a:xfrm>
            <a:off x="4951846"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767" name="Google Shape;767;p108" descr="Resultado de imagen para recopilacion de datos metodos discretos"/>
          <p:cNvPicPr preferRelativeResize="0"/>
          <p:nvPr/>
        </p:nvPicPr>
        <p:blipFill rotWithShape="1">
          <a:blip r:embed="rId3">
            <a:alphaModFix/>
          </a:blip>
          <a:srcRect/>
          <a:stretch/>
        </p:blipFill>
        <p:spPr>
          <a:xfrm>
            <a:off x="9590942" y="3284984"/>
            <a:ext cx="2390862" cy="2381250"/>
          </a:xfrm>
          <a:prstGeom prst="rect">
            <a:avLst/>
          </a:prstGeom>
          <a:noFill/>
          <a:ln>
            <a:noFill/>
          </a:ln>
        </p:spPr>
      </p:pic>
    </p:spTree>
  </p:cSld>
  <p:clrMapOvr>
    <a:masterClrMapping/>
  </p:clrMapOvr>
  <p:transition spd="med">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p10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4000"/>
              <a:buFont typeface="Calibri"/>
              <a:buNone/>
            </a:pPr>
            <a:r>
              <a:rPr lang="es-ES" sz="4000"/>
              <a:t>Muestreo de la documentación, los formularios y los datos existentes</a:t>
            </a:r>
            <a:endParaRPr sz="4000"/>
          </a:p>
        </p:txBody>
      </p:sp>
      <p:sp>
        <p:nvSpPr>
          <p:cNvPr id="773" name="Google Shape;773;p10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48</a:t>
            </a:fld>
            <a:endParaRPr/>
          </a:p>
        </p:txBody>
      </p:sp>
      <p:sp>
        <p:nvSpPr>
          <p:cNvPr id="774" name="Google Shape;774;p109"/>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77800" algn="l" rtl="0">
              <a:lnSpc>
                <a:spcPct val="85000"/>
              </a:lnSpc>
              <a:spcBef>
                <a:spcPts val="0"/>
              </a:spcBef>
              <a:spcAft>
                <a:spcPts val="0"/>
              </a:spcAft>
              <a:buClr>
                <a:srgbClr val="C00000"/>
              </a:buClr>
              <a:buSzPts val="2800"/>
              <a:buFont typeface="Arial"/>
              <a:buChar char="»"/>
            </a:pPr>
            <a:r>
              <a:rPr lang="es-ES" sz="2800"/>
              <a:t>Recolección de hechos a partir de la documentación existente.</a:t>
            </a:r>
            <a:endParaRPr/>
          </a:p>
          <a:p>
            <a:pPr marL="260604" lvl="1" indent="-257175" algn="l" rtl="0">
              <a:lnSpc>
                <a:spcPct val="85000"/>
              </a:lnSpc>
              <a:spcBef>
                <a:spcPts val="450"/>
              </a:spcBef>
              <a:spcAft>
                <a:spcPts val="0"/>
              </a:spcAft>
              <a:buClr>
                <a:srgbClr val="262626"/>
              </a:buClr>
              <a:buSzPts val="2800"/>
              <a:buChar char=" "/>
            </a:pPr>
            <a:r>
              <a:rPr lang="es-ES" sz="2800"/>
              <a:t>¿Qué tipo de documentos pueden enseñar algo acerca del sistema?</a:t>
            </a:r>
            <a:endParaRPr/>
          </a:p>
          <a:p>
            <a:pPr marL="411480" lvl="2" indent="-411480" algn="l" rtl="0">
              <a:lnSpc>
                <a:spcPct val="85000"/>
              </a:lnSpc>
              <a:spcBef>
                <a:spcPts val="450"/>
              </a:spcBef>
              <a:spcAft>
                <a:spcPts val="0"/>
              </a:spcAft>
              <a:buClr>
                <a:srgbClr val="262626"/>
              </a:buClr>
              <a:buSzPts val="2800"/>
              <a:buChar char=" "/>
            </a:pPr>
            <a:r>
              <a:rPr lang="es-ES" sz="2800"/>
              <a:t>Organigrama (identificar el propietario, usuarios claves).</a:t>
            </a:r>
            <a:endParaRPr/>
          </a:p>
          <a:p>
            <a:pPr marL="411480" lvl="2" indent="-411480" algn="l" rtl="0">
              <a:lnSpc>
                <a:spcPct val="85000"/>
              </a:lnSpc>
              <a:spcBef>
                <a:spcPts val="450"/>
              </a:spcBef>
              <a:spcAft>
                <a:spcPts val="0"/>
              </a:spcAft>
              <a:buClr>
                <a:srgbClr val="262626"/>
              </a:buClr>
              <a:buSzPts val="2800"/>
              <a:buChar char=" "/>
            </a:pPr>
            <a:r>
              <a:rPr lang="es-ES" sz="2800"/>
              <a:t>Memos, notas internas, minutas, registros contables.</a:t>
            </a:r>
            <a:endParaRPr/>
          </a:p>
          <a:p>
            <a:pPr marL="411480" lvl="2" indent="-411480" algn="l" rtl="0">
              <a:lnSpc>
                <a:spcPct val="85000"/>
              </a:lnSpc>
              <a:spcBef>
                <a:spcPts val="450"/>
              </a:spcBef>
              <a:spcAft>
                <a:spcPts val="0"/>
              </a:spcAft>
              <a:buClr>
                <a:srgbClr val="262626"/>
              </a:buClr>
              <a:buSzPts val="2800"/>
              <a:buChar char=" "/>
            </a:pPr>
            <a:r>
              <a:rPr lang="es-ES" sz="2800"/>
              <a:t>Solicitudes de proyectos de sistemas de información anteriores.</a:t>
            </a:r>
            <a:endParaRPr/>
          </a:p>
          <a:p>
            <a:pPr marL="260604" lvl="1" indent="-257175" algn="l" rtl="0">
              <a:lnSpc>
                <a:spcPct val="85000"/>
              </a:lnSpc>
              <a:spcBef>
                <a:spcPts val="450"/>
              </a:spcBef>
              <a:spcAft>
                <a:spcPts val="0"/>
              </a:spcAft>
              <a:buClr>
                <a:srgbClr val="262626"/>
              </a:buClr>
              <a:buSzPts val="2800"/>
              <a:buChar char=" "/>
            </a:pPr>
            <a:r>
              <a:rPr lang="es-ES" sz="2800"/>
              <a:t>Permiten conocer el historial que origina el proyecto.</a:t>
            </a:r>
            <a:endParaRPr/>
          </a:p>
          <a:p>
            <a:pPr marL="68580" lvl="0" indent="0" algn="l" rtl="0">
              <a:lnSpc>
                <a:spcPct val="85000"/>
              </a:lnSpc>
              <a:spcBef>
                <a:spcPts val="975"/>
              </a:spcBef>
              <a:spcAft>
                <a:spcPts val="0"/>
              </a:spcAft>
              <a:buClr>
                <a:srgbClr val="C00000"/>
              </a:buClr>
              <a:buSzPts val="2400"/>
              <a:buFont typeface="Arial"/>
              <a:buNone/>
            </a:pPr>
            <a:endParaRPr sz="2400"/>
          </a:p>
        </p:txBody>
      </p:sp>
      <p:sp>
        <p:nvSpPr>
          <p:cNvPr id="775" name="Google Shape;775;p109"/>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776" name="Google Shape;776;p109"/>
          <p:cNvSpPr txBox="1"/>
          <p:nvPr/>
        </p:nvSpPr>
        <p:spPr>
          <a:xfrm>
            <a:off x="4951846"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777" name="Google Shape;777;p109" descr="http://paosangu.bligoo.com.co/media/users/13/674240/images/public/80475/1305798646185-archivo_lateral_ergox.jpg?v=1305798678950"/>
          <p:cNvPicPr preferRelativeResize="0"/>
          <p:nvPr/>
        </p:nvPicPr>
        <p:blipFill rotWithShape="1">
          <a:blip r:embed="rId3">
            <a:alphaModFix/>
          </a:blip>
          <a:srcRect/>
          <a:stretch/>
        </p:blipFill>
        <p:spPr>
          <a:xfrm>
            <a:off x="7263104" y="4813650"/>
            <a:ext cx="2023631" cy="1840235"/>
          </a:xfrm>
          <a:prstGeom prst="rect">
            <a:avLst/>
          </a:prstGeom>
          <a:noFill/>
          <a:ln>
            <a:noFill/>
          </a:ln>
          <a:effectLst>
            <a:outerShdw blurRad="292100" dist="139700" dir="2700000" algn="tl" rotWithShape="0">
              <a:srgbClr val="333333">
                <a:alpha val="63921"/>
              </a:srgbClr>
            </a:outerShdw>
          </a:effectLst>
        </p:spPr>
      </p:pic>
    </p:spTree>
  </p:cSld>
  <p:clrMapOvr>
    <a:masterClrMapping/>
  </p:clrMapOvr>
  <p:transition spd="med">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110"/>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4000"/>
              <a:buFont typeface="Calibri"/>
              <a:buNone/>
            </a:pPr>
            <a:r>
              <a:rPr lang="es-ES" sz="4000"/>
              <a:t>Muestreo de la documentación, los formularios y los datos existentes</a:t>
            </a:r>
            <a:endParaRPr sz="4000"/>
          </a:p>
        </p:txBody>
      </p:sp>
      <p:sp>
        <p:nvSpPr>
          <p:cNvPr id="783" name="Google Shape;783;p11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49</a:t>
            </a:fld>
            <a:endParaRPr/>
          </a:p>
        </p:txBody>
      </p:sp>
      <p:sp>
        <p:nvSpPr>
          <p:cNvPr id="784" name="Google Shape;784;p110"/>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52400" algn="l" rtl="0">
              <a:lnSpc>
                <a:spcPct val="75000"/>
              </a:lnSpc>
              <a:spcBef>
                <a:spcPts val="0"/>
              </a:spcBef>
              <a:spcAft>
                <a:spcPts val="0"/>
              </a:spcAft>
              <a:buClr>
                <a:srgbClr val="C00000"/>
              </a:buClr>
              <a:buSzPts val="2400"/>
              <a:buFont typeface="Arial"/>
              <a:buChar char="»"/>
            </a:pPr>
            <a:r>
              <a:rPr lang="es-ES" sz="2400"/>
              <a:t>Recolección de hechos a partir de la documentación existente.</a:t>
            </a:r>
            <a:endParaRPr/>
          </a:p>
          <a:p>
            <a:pPr marL="68580" lvl="0" indent="0" algn="l" rtl="0">
              <a:lnSpc>
                <a:spcPct val="75000"/>
              </a:lnSpc>
              <a:spcBef>
                <a:spcPts val="975"/>
              </a:spcBef>
              <a:spcAft>
                <a:spcPts val="0"/>
              </a:spcAft>
              <a:buClr>
                <a:srgbClr val="C00000"/>
              </a:buClr>
              <a:buSzPts val="1200"/>
              <a:buFont typeface="Arial"/>
              <a:buNone/>
            </a:pPr>
            <a:endParaRPr sz="1200"/>
          </a:p>
          <a:p>
            <a:pPr marL="260604" lvl="1" indent="-257175" algn="l" rtl="0">
              <a:lnSpc>
                <a:spcPct val="75000"/>
              </a:lnSpc>
              <a:spcBef>
                <a:spcPts val="450"/>
              </a:spcBef>
              <a:spcAft>
                <a:spcPts val="0"/>
              </a:spcAft>
              <a:buClr>
                <a:srgbClr val="262626"/>
              </a:buClr>
              <a:buSzPts val="2400"/>
              <a:buChar char=" "/>
            </a:pPr>
            <a:r>
              <a:rPr lang="es-ES" sz="2400"/>
              <a:t>Documentos que describen la funcionalidad del negocio que está siendo analizada.</a:t>
            </a:r>
            <a:endParaRPr/>
          </a:p>
          <a:p>
            <a:pPr marL="411480" lvl="2" indent="-411480" algn="l" rtl="0">
              <a:lnSpc>
                <a:spcPct val="75000"/>
              </a:lnSpc>
              <a:spcBef>
                <a:spcPts val="450"/>
              </a:spcBef>
              <a:spcAft>
                <a:spcPts val="0"/>
              </a:spcAft>
              <a:buClr>
                <a:srgbClr val="262626"/>
              </a:buClr>
              <a:buSzPts val="2000"/>
              <a:buChar char=" "/>
            </a:pPr>
            <a:r>
              <a:rPr lang="es-ES" sz="2000"/>
              <a:t>Declaración de la misión y plan estratégico de la organización.</a:t>
            </a:r>
            <a:endParaRPr/>
          </a:p>
          <a:p>
            <a:pPr marL="411480" lvl="2" indent="-411480" algn="l" rtl="0">
              <a:lnSpc>
                <a:spcPct val="75000"/>
              </a:lnSpc>
              <a:spcBef>
                <a:spcPts val="450"/>
              </a:spcBef>
              <a:spcAft>
                <a:spcPts val="0"/>
              </a:spcAft>
              <a:buClr>
                <a:srgbClr val="262626"/>
              </a:buClr>
              <a:buSzPts val="2000"/>
              <a:buChar char=" "/>
            </a:pPr>
            <a:r>
              <a:rPr lang="es-ES" sz="2000"/>
              <a:t>Objetivos formales del departamento en cuestión.</a:t>
            </a:r>
            <a:endParaRPr/>
          </a:p>
          <a:p>
            <a:pPr marL="411480" lvl="2" indent="-411480" algn="l" rtl="0">
              <a:lnSpc>
                <a:spcPct val="75000"/>
              </a:lnSpc>
              <a:spcBef>
                <a:spcPts val="450"/>
              </a:spcBef>
              <a:spcAft>
                <a:spcPts val="0"/>
              </a:spcAft>
              <a:buClr>
                <a:srgbClr val="262626"/>
              </a:buClr>
              <a:buSzPts val="2000"/>
              <a:buChar char=" "/>
            </a:pPr>
            <a:r>
              <a:rPr lang="es-ES" sz="2000"/>
              <a:t>Políticas, restricciones, procedimientos operativos.</a:t>
            </a:r>
            <a:endParaRPr/>
          </a:p>
          <a:p>
            <a:pPr marL="411480" lvl="2" indent="-411480" algn="l" rtl="0">
              <a:lnSpc>
                <a:spcPct val="75000"/>
              </a:lnSpc>
              <a:spcBef>
                <a:spcPts val="450"/>
              </a:spcBef>
              <a:spcAft>
                <a:spcPts val="0"/>
              </a:spcAft>
              <a:buClr>
                <a:srgbClr val="262626"/>
              </a:buClr>
              <a:buSzPts val="2000"/>
              <a:buChar char=" "/>
            </a:pPr>
            <a:r>
              <a:rPr lang="es-ES" sz="2000"/>
              <a:t>Bases de Datos.</a:t>
            </a:r>
            <a:endParaRPr/>
          </a:p>
          <a:p>
            <a:pPr marL="411480" lvl="2" indent="-411480" algn="l" rtl="0">
              <a:lnSpc>
                <a:spcPct val="75000"/>
              </a:lnSpc>
              <a:spcBef>
                <a:spcPts val="450"/>
              </a:spcBef>
              <a:spcAft>
                <a:spcPts val="0"/>
              </a:spcAft>
              <a:buClr>
                <a:srgbClr val="262626"/>
              </a:buClr>
              <a:buSzPts val="2000"/>
              <a:buChar char=" "/>
            </a:pPr>
            <a:r>
              <a:rPr lang="es-ES" sz="2000"/>
              <a:t>Sistemas en funcionamiento.</a:t>
            </a:r>
            <a:endParaRPr sz="3200"/>
          </a:p>
          <a:p>
            <a:pPr marL="260604" lvl="1" indent="-257175" algn="l" rtl="0">
              <a:lnSpc>
                <a:spcPct val="75000"/>
              </a:lnSpc>
              <a:spcBef>
                <a:spcPts val="450"/>
              </a:spcBef>
              <a:spcAft>
                <a:spcPts val="0"/>
              </a:spcAft>
              <a:buClr>
                <a:srgbClr val="262626"/>
              </a:buClr>
              <a:buSzPts val="2400"/>
              <a:buChar char=" "/>
            </a:pPr>
            <a:r>
              <a:rPr lang="es-ES" sz="2400"/>
              <a:t>Documentación de sistemas anteriores.</a:t>
            </a:r>
            <a:endParaRPr sz="2800"/>
          </a:p>
          <a:p>
            <a:pPr marL="411480" lvl="2" indent="-411480" algn="l" rtl="0">
              <a:lnSpc>
                <a:spcPct val="75000"/>
              </a:lnSpc>
              <a:spcBef>
                <a:spcPts val="450"/>
              </a:spcBef>
              <a:spcAft>
                <a:spcPts val="0"/>
              </a:spcAft>
              <a:buClr>
                <a:srgbClr val="262626"/>
              </a:buClr>
              <a:buSzPts val="2000"/>
              <a:buChar char=" "/>
            </a:pPr>
            <a:r>
              <a:rPr lang="es-ES" sz="2000"/>
              <a:t>Diagramas.</a:t>
            </a:r>
            <a:endParaRPr/>
          </a:p>
          <a:p>
            <a:pPr marL="411480" lvl="2" indent="-411480" algn="l" rtl="0">
              <a:lnSpc>
                <a:spcPct val="75000"/>
              </a:lnSpc>
              <a:spcBef>
                <a:spcPts val="450"/>
              </a:spcBef>
              <a:spcAft>
                <a:spcPts val="0"/>
              </a:spcAft>
              <a:buClr>
                <a:srgbClr val="262626"/>
              </a:buClr>
              <a:buSzPts val="2000"/>
              <a:buChar char=" "/>
            </a:pPr>
            <a:r>
              <a:rPr lang="es-ES" sz="2000"/>
              <a:t>Diccionario o Repositorios de proyecto.</a:t>
            </a:r>
            <a:endParaRPr/>
          </a:p>
          <a:p>
            <a:pPr marL="411480" lvl="2" indent="-411480" algn="l" rtl="0">
              <a:lnSpc>
                <a:spcPct val="75000"/>
              </a:lnSpc>
              <a:spcBef>
                <a:spcPts val="450"/>
              </a:spcBef>
              <a:spcAft>
                <a:spcPts val="0"/>
              </a:spcAft>
              <a:buClr>
                <a:srgbClr val="262626"/>
              </a:buClr>
              <a:buSzPts val="2000"/>
              <a:buChar char=" "/>
            </a:pPr>
            <a:r>
              <a:rPr lang="es-ES" sz="2000"/>
              <a:t>Documentos de diseño.</a:t>
            </a:r>
            <a:endParaRPr/>
          </a:p>
          <a:p>
            <a:pPr marL="411480" lvl="2" indent="-411480" algn="l" rtl="0">
              <a:lnSpc>
                <a:spcPct val="75000"/>
              </a:lnSpc>
              <a:spcBef>
                <a:spcPts val="450"/>
              </a:spcBef>
              <a:spcAft>
                <a:spcPts val="0"/>
              </a:spcAft>
              <a:buClr>
                <a:srgbClr val="262626"/>
              </a:buClr>
              <a:buSzPts val="2000"/>
              <a:buChar char=" "/>
            </a:pPr>
            <a:r>
              <a:rPr lang="es-ES" sz="2000"/>
              <a:t>Manuales de operación y/o entrenamiento.</a:t>
            </a:r>
            <a:endParaRPr/>
          </a:p>
          <a:p>
            <a:pPr marL="411480" lvl="2" indent="-322580" algn="l" rtl="0">
              <a:lnSpc>
                <a:spcPct val="75000"/>
              </a:lnSpc>
              <a:spcBef>
                <a:spcPts val="450"/>
              </a:spcBef>
              <a:spcAft>
                <a:spcPts val="0"/>
              </a:spcAft>
              <a:buClr>
                <a:srgbClr val="262626"/>
              </a:buClr>
              <a:buSzPts val="1400"/>
              <a:buNone/>
            </a:pPr>
            <a:endParaRPr sz="1400"/>
          </a:p>
          <a:p>
            <a:pPr marL="68580" lvl="0" indent="0" algn="l" rtl="0">
              <a:lnSpc>
                <a:spcPct val="75000"/>
              </a:lnSpc>
              <a:spcBef>
                <a:spcPts val="975"/>
              </a:spcBef>
              <a:spcAft>
                <a:spcPts val="0"/>
              </a:spcAft>
              <a:buClr>
                <a:srgbClr val="C00000"/>
              </a:buClr>
              <a:buSzPts val="1600"/>
              <a:buFont typeface="Arial"/>
              <a:buNone/>
            </a:pPr>
            <a:endParaRPr sz="1600"/>
          </a:p>
        </p:txBody>
      </p:sp>
      <p:sp>
        <p:nvSpPr>
          <p:cNvPr id="785" name="Google Shape;785;p110"/>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786" name="Google Shape;786;p110"/>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95"/>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21" name="Google Shape;321;p95"/>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457200" lvl="0" indent="-342900" algn="l" rtl="0">
              <a:lnSpc>
                <a:spcPct val="90000"/>
              </a:lnSpc>
              <a:spcBef>
                <a:spcPts val="1200"/>
              </a:spcBef>
              <a:spcAft>
                <a:spcPts val="0"/>
              </a:spcAft>
              <a:buSzPts val="1800"/>
              <a:buChar char=" "/>
            </a:pPr>
            <a:r>
              <a:rPr lang="es-ES" sz="2800"/>
              <a:t>Aprobación de cursada:</a:t>
            </a:r>
            <a:endParaRPr/>
          </a:p>
          <a:p>
            <a:pPr marL="914400" lvl="1" indent="-342900" algn="l" rtl="0">
              <a:lnSpc>
                <a:spcPct val="90000"/>
              </a:lnSpc>
              <a:spcBef>
                <a:spcPts val="200"/>
              </a:spcBef>
              <a:spcAft>
                <a:spcPts val="0"/>
              </a:spcAft>
              <a:buSzPts val="1800"/>
              <a:buChar char="◦"/>
            </a:pPr>
            <a:r>
              <a:rPr lang="es-ES" sz="2800"/>
              <a:t>Exámenes Parciales</a:t>
            </a:r>
            <a:endParaRPr/>
          </a:p>
          <a:p>
            <a:pPr marL="457200" lvl="0" indent="-228600" algn="l" rtl="0">
              <a:lnSpc>
                <a:spcPct val="90000"/>
              </a:lnSpc>
              <a:spcBef>
                <a:spcPts val="1200"/>
              </a:spcBef>
              <a:spcAft>
                <a:spcPts val="0"/>
              </a:spcAft>
              <a:buSzPts val="1800"/>
              <a:buNone/>
            </a:pPr>
            <a:endParaRPr/>
          </a:p>
        </p:txBody>
      </p:sp>
      <p:sp>
        <p:nvSpPr>
          <p:cNvPr id="322" name="Google Shape;322;p95"/>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s-ES"/>
              <a:t>Ingeniería de Software I  2022</a:t>
            </a:r>
            <a:endParaRPr/>
          </a:p>
        </p:txBody>
      </p:sp>
      <p:sp>
        <p:nvSpPr>
          <p:cNvPr id="323" name="Google Shape;323;p95"/>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5</a:t>
            </a:fld>
            <a:endParaRPr/>
          </a:p>
        </p:txBody>
      </p:sp>
    </p:spTree>
  </p:cSld>
  <p:clrMapOvr>
    <a:masterClrMapping/>
  </p:clrMapOvr>
  <p:transition spd="med">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11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Investigación y visitas al sitio</a:t>
            </a:r>
            <a:endParaRPr/>
          </a:p>
        </p:txBody>
      </p:sp>
      <p:sp>
        <p:nvSpPr>
          <p:cNvPr id="792" name="Google Shape;792;p11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50</a:t>
            </a:fld>
            <a:endParaRPr/>
          </a:p>
        </p:txBody>
      </p:sp>
      <p:sp>
        <p:nvSpPr>
          <p:cNvPr id="793" name="Google Shape;793;p111"/>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152400" algn="l" rtl="0">
              <a:lnSpc>
                <a:spcPct val="85000"/>
              </a:lnSpc>
              <a:spcBef>
                <a:spcPts val="0"/>
              </a:spcBef>
              <a:spcAft>
                <a:spcPts val="0"/>
              </a:spcAft>
              <a:buSzPts val="2400"/>
              <a:buFont typeface="Noto Sans Symbols"/>
              <a:buChar char="✔"/>
            </a:pPr>
            <a:r>
              <a:rPr lang="es-ES" sz="2400"/>
              <a:t>Investigar el dominio. </a:t>
            </a:r>
            <a:endParaRPr/>
          </a:p>
          <a:p>
            <a:pPr marL="68580" lvl="0" indent="-152400" algn="l" rtl="0">
              <a:lnSpc>
                <a:spcPct val="85000"/>
              </a:lnSpc>
              <a:spcBef>
                <a:spcPts val="975"/>
              </a:spcBef>
              <a:spcAft>
                <a:spcPts val="0"/>
              </a:spcAft>
              <a:buSzPts val="2400"/>
              <a:buFont typeface="Noto Sans Symbols"/>
              <a:buChar char="✔"/>
            </a:pPr>
            <a:r>
              <a:rPr lang="es-ES" sz="2400"/>
              <a:t>Patrones de soluciones (mismo problema en otra organización).</a:t>
            </a:r>
            <a:endParaRPr/>
          </a:p>
          <a:p>
            <a:pPr marL="68580" lvl="0" indent="-152400" algn="l" rtl="0">
              <a:lnSpc>
                <a:spcPct val="85000"/>
              </a:lnSpc>
              <a:spcBef>
                <a:spcPts val="975"/>
              </a:spcBef>
              <a:spcAft>
                <a:spcPts val="0"/>
              </a:spcAft>
              <a:buSzPts val="2400"/>
              <a:buFont typeface="Noto Sans Symbols"/>
              <a:buChar char="✔"/>
            </a:pPr>
            <a:r>
              <a:rPr lang="es-ES" sz="2400"/>
              <a:t>Revistas especializadas.</a:t>
            </a:r>
            <a:endParaRPr sz="2400"/>
          </a:p>
          <a:p>
            <a:pPr marL="68580" lvl="0" indent="-152400" algn="l" rtl="0">
              <a:lnSpc>
                <a:spcPct val="85000"/>
              </a:lnSpc>
              <a:spcBef>
                <a:spcPts val="975"/>
              </a:spcBef>
              <a:spcAft>
                <a:spcPts val="0"/>
              </a:spcAft>
              <a:buSzPts val="2400"/>
              <a:buFont typeface="Noto Sans Symbols"/>
              <a:buChar char="✔"/>
            </a:pPr>
            <a:r>
              <a:rPr lang="es-ES" sz="2400"/>
              <a:t>Buscar problemas similares en internet.</a:t>
            </a:r>
            <a:endParaRPr/>
          </a:p>
          <a:p>
            <a:pPr marL="68580" lvl="0" indent="-152400" algn="l" rtl="0">
              <a:lnSpc>
                <a:spcPct val="85000"/>
              </a:lnSpc>
              <a:spcBef>
                <a:spcPts val="975"/>
              </a:spcBef>
              <a:spcAft>
                <a:spcPts val="0"/>
              </a:spcAft>
              <a:buSzPts val="2400"/>
              <a:buFont typeface="Noto Sans Symbols"/>
              <a:buChar char="✔"/>
            </a:pPr>
            <a:r>
              <a:rPr lang="es-ES" sz="2400"/>
              <a:t>Consultar otras organizaciones.</a:t>
            </a:r>
            <a:endParaRPr/>
          </a:p>
        </p:txBody>
      </p:sp>
      <p:sp>
        <p:nvSpPr>
          <p:cNvPr id="794" name="Google Shape;794;p111"/>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795" name="Google Shape;795;p111"/>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796" name="Google Shape;796;p111" descr="http://imagenes.mailxmail.com/cursos/imagenes/5/1/tecnicas-de-auditoria-el-muestreo-y-el-rastreo_23215_15_2.jpg"/>
          <p:cNvPicPr preferRelativeResize="0"/>
          <p:nvPr/>
        </p:nvPicPr>
        <p:blipFill rotWithShape="1">
          <a:blip r:embed="rId3">
            <a:alphaModFix/>
          </a:blip>
          <a:srcRect r="15225"/>
          <a:stretch/>
        </p:blipFill>
        <p:spPr>
          <a:xfrm>
            <a:off x="5686814" y="4725146"/>
            <a:ext cx="3015873" cy="1400175"/>
          </a:xfrm>
          <a:prstGeom prst="rect">
            <a:avLst/>
          </a:prstGeom>
          <a:noFill/>
          <a:ln>
            <a:noFill/>
          </a:ln>
          <a:effectLst>
            <a:outerShdw blurRad="292100" dist="139700" dir="2700000" algn="tl" rotWithShape="0">
              <a:srgbClr val="333333">
                <a:alpha val="63921"/>
              </a:srgbClr>
            </a:outerShdw>
          </a:effectLst>
        </p:spPr>
      </p:pic>
    </p:spTree>
  </p:cSld>
  <p:clrMapOvr>
    <a:masterClrMapping/>
  </p:clrMapOvr>
  <p:transition spd="med">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1" name="Google Shape;801;p11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Observación del ambiente de trabajo</a:t>
            </a:r>
            <a:endParaRPr/>
          </a:p>
        </p:txBody>
      </p:sp>
      <p:sp>
        <p:nvSpPr>
          <p:cNvPr id="802" name="Google Shape;802;p11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51</a:t>
            </a:fld>
            <a:endParaRPr/>
          </a:p>
        </p:txBody>
      </p:sp>
      <p:sp>
        <p:nvSpPr>
          <p:cNvPr id="803" name="Google Shape;803;p112"/>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52400" algn="l" rtl="0">
              <a:lnSpc>
                <a:spcPct val="85000"/>
              </a:lnSpc>
              <a:spcBef>
                <a:spcPts val="0"/>
              </a:spcBef>
              <a:spcAft>
                <a:spcPts val="0"/>
              </a:spcAft>
              <a:buClr>
                <a:srgbClr val="C00000"/>
              </a:buClr>
              <a:buSzPts val="2400"/>
              <a:buFont typeface="Arial"/>
              <a:buChar char="»"/>
            </a:pPr>
            <a:r>
              <a:rPr lang="es-ES" sz="2400"/>
              <a:t>El analista se convierte en observador de las personas y actividades con el objeto de aprender acerca del sistema.</a:t>
            </a:r>
            <a:endParaRPr/>
          </a:p>
          <a:p>
            <a:pPr marL="68580" lvl="0" indent="-152400" algn="l" rtl="0">
              <a:lnSpc>
                <a:spcPct val="85000"/>
              </a:lnSpc>
              <a:spcBef>
                <a:spcPts val="975"/>
              </a:spcBef>
              <a:spcAft>
                <a:spcPts val="0"/>
              </a:spcAft>
              <a:buClr>
                <a:srgbClr val="C00000"/>
              </a:buClr>
              <a:buSzPts val="2400"/>
              <a:buFont typeface="Arial"/>
              <a:buChar char="»"/>
            </a:pPr>
            <a:r>
              <a:rPr lang="es-ES" sz="2400"/>
              <a:t>Lineamientos de la observación:</a:t>
            </a:r>
            <a:endParaRPr/>
          </a:p>
          <a:p>
            <a:pPr marL="260604" lvl="1" indent="-257175" algn="l" rtl="0">
              <a:lnSpc>
                <a:spcPct val="85000"/>
              </a:lnSpc>
              <a:spcBef>
                <a:spcPts val="450"/>
              </a:spcBef>
              <a:spcAft>
                <a:spcPts val="0"/>
              </a:spcAft>
              <a:buClr>
                <a:srgbClr val="262626"/>
              </a:buClr>
              <a:buSzPts val="2400"/>
              <a:buChar char=" "/>
            </a:pPr>
            <a:r>
              <a:rPr lang="es-ES" sz="2400"/>
              <a:t>Determinar quién y cuándo será observado.</a:t>
            </a:r>
            <a:endParaRPr/>
          </a:p>
          <a:p>
            <a:pPr marL="260604" lvl="1" indent="-257175" algn="l" rtl="0">
              <a:lnSpc>
                <a:spcPct val="85000"/>
              </a:lnSpc>
              <a:spcBef>
                <a:spcPts val="450"/>
              </a:spcBef>
              <a:spcAft>
                <a:spcPts val="0"/>
              </a:spcAft>
              <a:buClr>
                <a:srgbClr val="262626"/>
              </a:buClr>
              <a:buSzPts val="2400"/>
              <a:buChar char=" "/>
            </a:pPr>
            <a:r>
              <a:rPr lang="es-ES" sz="2400"/>
              <a:t>Obtener el permiso de la persona y explicar el porqué será observado.</a:t>
            </a:r>
            <a:endParaRPr/>
          </a:p>
          <a:p>
            <a:pPr marL="260604" lvl="1" indent="-257175" algn="l" rtl="0">
              <a:lnSpc>
                <a:spcPct val="85000"/>
              </a:lnSpc>
              <a:spcBef>
                <a:spcPts val="450"/>
              </a:spcBef>
              <a:spcAft>
                <a:spcPts val="0"/>
              </a:spcAft>
              <a:buClr>
                <a:srgbClr val="262626"/>
              </a:buClr>
              <a:buSzPts val="2400"/>
              <a:buChar char=" "/>
            </a:pPr>
            <a:r>
              <a:rPr lang="es-ES" sz="2400"/>
              <a:t>Mantener bajo perfil.</a:t>
            </a:r>
            <a:endParaRPr/>
          </a:p>
          <a:p>
            <a:pPr marL="260604" lvl="1" indent="-257175" algn="l" rtl="0">
              <a:lnSpc>
                <a:spcPct val="85000"/>
              </a:lnSpc>
              <a:spcBef>
                <a:spcPts val="450"/>
              </a:spcBef>
              <a:spcAft>
                <a:spcPts val="0"/>
              </a:spcAft>
              <a:buClr>
                <a:srgbClr val="262626"/>
              </a:buClr>
              <a:buSzPts val="2400"/>
              <a:buChar char=" "/>
            </a:pPr>
            <a:r>
              <a:rPr lang="es-ES" sz="2400"/>
              <a:t>Tomar nota de lo observado.</a:t>
            </a:r>
            <a:endParaRPr/>
          </a:p>
          <a:p>
            <a:pPr marL="260604" lvl="1" indent="-257175" algn="l" rtl="0">
              <a:lnSpc>
                <a:spcPct val="85000"/>
              </a:lnSpc>
              <a:spcBef>
                <a:spcPts val="450"/>
              </a:spcBef>
              <a:spcAft>
                <a:spcPts val="0"/>
              </a:spcAft>
              <a:buClr>
                <a:srgbClr val="262626"/>
              </a:buClr>
              <a:buSzPts val="2400"/>
              <a:buChar char=" "/>
            </a:pPr>
            <a:r>
              <a:rPr lang="es-ES" sz="2400"/>
              <a:t>Revisar las notas con la persona apropiada.</a:t>
            </a:r>
            <a:endParaRPr/>
          </a:p>
          <a:p>
            <a:pPr marL="260604" lvl="1" indent="-257175" algn="l" rtl="0">
              <a:lnSpc>
                <a:spcPct val="85000"/>
              </a:lnSpc>
              <a:spcBef>
                <a:spcPts val="450"/>
              </a:spcBef>
              <a:spcAft>
                <a:spcPts val="0"/>
              </a:spcAft>
              <a:buClr>
                <a:srgbClr val="262626"/>
              </a:buClr>
              <a:buSzPts val="2400"/>
              <a:buChar char=" "/>
            </a:pPr>
            <a:r>
              <a:rPr lang="es-ES" sz="2400"/>
              <a:t>No interrumpir a la persona en su trabajo.</a:t>
            </a:r>
            <a:endParaRPr/>
          </a:p>
        </p:txBody>
      </p:sp>
      <p:sp>
        <p:nvSpPr>
          <p:cNvPr id="804" name="Google Shape;804;p112"/>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805" name="Google Shape;805;p11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806" name="Google Shape;806;p112" descr="EtnografíaLas personas a menudo encuentran difícil describir &quot;lo que hacen&quot; pues lacostumbre les lleva a omitir detalles d..."/>
          <p:cNvPicPr preferRelativeResize="0"/>
          <p:nvPr/>
        </p:nvPicPr>
        <p:blipFill rotWithShape="1">
          <a:blip r:embed="rId3">
            <a:alphaModFix/>
          </a:blip>
          <a:srcRect l="29075" t="10882" r="27307" b="61476"/>
          <a:stretch/>
        </p:blipFill>
        <p:spPr>
          <a:xfrm>
            <a:off x="7349684" y="3933058"/>
            <a:ext cx="2855287" cy="2331991"/>
          </a:xfrm>
          <a:prstGeom prst="rect">
            <a:avLst/>
          </a:prstGeom>
          <a:noFill/>
          <a:ln>
            <a:noFill/>
          </a:ln>
          <a:effectLst>
            <a:outerShdw blurRad="292100" dist="139700" dir="2700000" algn="tl" rotWithShape="0">
              <a:srgbClr val="333333">
                <a:alpha val="63921"/>
              </a:srgbClr>
            </a:outerShdw>
          </a:effectLst>
        </p:spPr>
      </p:pic>
    </p:spTree>
  </p:cSld>
  <p:clrMapOvr>
    <a:masterClrMapping/>
  </p:clrMapOvr>
  <p:transition spd="med">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11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Observación del ambiente de trabajo</a:t>
            </a:r>
            <a:endParaRPr/>
          </a:p>
        </p:txBody>
      </p:sp>
      <p:sp>
        <p:nvSpPr>
          <p:cNvPr id="812" name="Google Shape;812;p11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52</a:t>
            </a:fld>
            <a:endParaRPr/>
          </a:p>
        </p:txBody>
      </p:sp>
      <p:sp>
        <p:nvSpPr>
          <p:cNvPr id="813" name="Google Shape;813;p113"/>
          <p:cNvSpPr txBox="1">
            <a:spLocks noGrp="1"/>
          </p:cNvSpPr>
          <p:nvPr>
            <p:ph type="body" idx="1"/>
          </p:nvPr>
        </p:nvSpPr>
        <p:spPr>
          <a:xfrm>
            <a:off x="625909" y="1844824"/>
            <a:ext cx="10555604" cy="4680520"/>
          </a:xfrm>
          <a:prstGeom prst="rect">
            <a:avLst/>
          </a:prstGeom>
          <a:noFill/>
          <a:ln>
            <a:noFill/>
          </a:ln>
        </p:spPr>
        <p:txBody>
          <a:bodyPr spcFirstLastPara="1" wrap="square" lIns="91425" tIns="45700" rIns="91425" bIns="45700" anchor="t" anchorCtr="0">
            <a:noAutofit/>
          </a:bodyPr>
          <a:lstStyle/>
          <a:p>
            <a:pPr marL="68580" lvl="0" indent="-177800" algn="l" rtl="0">
              <a:lnSpc>
                <a:spcPct val="85000"/>
              </a:lnSpc>
              <a:spcBef>
                <a:spcPts val="0"/>
              </a:spcBef>
              <a:spcAft>
                <a:spcPts val="0"/>
              </a:spcAft>
              <a:buClr>
                <a:srgbClr val="C00000"/>
              </a:buClr>
              <a:buSzPts val="2800"/>
              <a:buFont typeface="Arial"/>
              <a:buChar char="»"/>
            </a:pPr>
            <a:r>
              <a:rPr lang="es-ES" sz="2800"/>
              <a:t>Ventajas</a:t>
            </a:r>
            <a:endParaRPr/>
          </a:p>
          <a:p>
            <a:pPr marL="260604" lvl="1" indent="-257175" algn="l" rtl="0">
              <a:lnSpc>
                <a:spcPct val="85000"/>
              </a:lnSpc>
              <a:spcBef>
                <a:spcPts val="450"/>
              </a:spcBef>
              <a:spcAft>
                <a:spcPts val="0"/>
              </a:spcAft>
              <a:buClr>
                <a:srgbClr val="262626"/>
              </a:buClr>
              <a:buSzPts val="2400"/>
              <a:buChar char=" "/>
            </a:pPr>
            <a:r>
              <a:rPr lang="es-ES" sz="2400"/>
              <a:t>Datos confiables </a:t>
            </a:r>
            <a:endParaRPr/>
          </a:p>
          <a:p>
            <a:pPr marL="260604" lvl="1" indent="-257175" algn="l" rtl="0">
              <a:lnSpc>
                <a:spcPct val="85000"/>
              </a:lnSpc>
              <a:spcBef>
                <a:spcPts val="450"/>
              </a:spcBef>
              <a:spcAft>
                <a:spcPts val="0"/>
              </a:spcAft>
              <a:buClr>
                <a:srgbClr val="262626"/>
              </a:buClr>
              <a:buSzPts val="2400"/>
              <a:buChar char=" "/>
            </a:pPr>
            <a:r>
              <a:rPr lang="es-ES" sz="2400"/>
              <a:t>El analista puede ver exactamente lo que se hace (tareas difíciles de explicar con palabras).</a:t>
            </a:r>
            <a:endParaRPr/>
          </a:p>
          <a:p>
            <a:pPr marL="260604" lvl="1" indent="-257175" algn="l" rtl="0">
              <a:lnSpc>
                <a:spcPct val="85000"/>
              </a:lnSpc>
              <a:spcBef>
                <a:spcPts val="450"/>
              </a:spcBef>
              <a:spcAft>
                <a:spcPts val="0"/>
              </a:spcAft>
              <a:buClr>
                <a:srgbClr val="262626"/>
              </a:buClr>
              <a:buSzPts val="2400"/>
              <a:buChar char=" "/>
            </a:pPr>
            <a:r>
              <a:rPr lang="es-ES" sz="2400"/>
              <a:t>Análisis de disposiciones físicas, tránsito, iluminación, ruido.</a:t>
            </a:r>
            <a:endParaRPr/>
          </a:p>
          <a:p>
            <a:pPr marL="260604" lvl="1" indent="-257175" algn="l" rtl="0">
              <a:lnSpc>
                <a:spcPct val="85000"/>
              </a:lnSpc>
              <a:spcBef>
                <a:spcPts val="450"/>
              </a:spcBef>
              <a:spcAft>
                <a:spcPts val="0"/>
              </a:spcAft>
              <a:buClr>
                <a:srgbClr val="262626"/>
              </a:buClr>
              <a:buSzPts val="2400"/>
              <a:buChar char=" "/>
            </a:pPr>
            <a:r>
              <a:rPr lang="es-ES" sz="2400"/>
              <a:t>Económica en comparación con otras técnicas.</a:t>
            </a:r>
            <a:endParaRPr/>
          </a:p>
          <a:p>
            <a:pPr marL="68580" lvl="0" indent="-203200" algn="l" rtl="0">
              <a:lnSpc>
                <a:spcPct val="85000"/>
              </a:lnSpc>
              <a:spcBef>
                <a:spcPts val="975"/>
              </a:spcBef>
              <a:spcAft>
                <a:spcPts val="0"/>
              </a:spcAft>
              <a:buClr>
                <a:srgbClr val="C00000"/>
              </a:buClr>
              <a:buSzPts val="3200"/>
              <a:buFont typeface="Arial"/>
              <a:buChar char="»"/>
            </a:pPr>
            <a:r>
              <a:rPr lang="es-ES" sz="3200"/>
              <a:t>Desventajas</a:t>
            </a:r>
            <a:endParaRPr/>
          </a:p>
          <a:p>
            <a:pPr marL="260604" lvl="1" indent="-257175" algn="l" rtl="0">
              <a:lnSpc>
                <a:spcPct val="85000"/>
              </a:lnSpc>
              <a:spcBef>
                <a:spcPts val="450"/>
              </a:spcBef>
              <a:spcAft>
                <a:spcPts val="0"/>
              </a:spcAft>
              <a:buClr>
                <a:srgbClr val="262626"/>
              </a:buClr>
              <a:buSzPts val="2400"/>
              <a:buChar char=" "/>
            </a:pPr>
            <a:r>
              <a:rPr lang="es-ES" sz="2400"/>
              <a:t>La gente se siente incómoda siendo observada.</a:t>
            </a:r>
            <a:endParaRPr/>
          </a:p>
          <a:p>
            <a:pPr marL="260604" lvl="1" indent="-257175" algn="l" rtl="0">
              <a:lnSpc>
                <a:spcPct val="85000"/>
              </a:lnSpc>
              <a:spcBef>
                <a:spcPts val="450"/>
              </a:spcBef>
              <a:spcAft>
                <a:spcPts val="0"/>
              </a:spcAft>
              <a:buClr>
                <a:srgbClr val="262626"/>
              </a:buClr>
              <a:buSzPts val="2400"/>
              <a:buChar char=" "/>
            </a:pPr>
            <a:r>
              <a:rPr lang="es-ES" sz="2400"/>
              <a:t>Algunas actividades del sistema pueden ser realizadas en horarios incómodos.</a:t>
            </a:r>
            <a:endParaRPr/>
          </a:p>
          <a:p>
            <a:pPr marL="260604" lvl="1" indent="-257175" algn="l" rtl="0">
              <a:lnSpc>
                <a:spcPct val="85000"/>
              </a:lnSpc>
              <a:spcBef>
                <a:spcPts val="450"/>
              </a:spcBef>
              <a:spcAft>
                <a:spcPts val="0"/>
              </a:spcAft>
              <a:buClr>
                <a:srgbClr val="262626"/>
              </a:buClr>
              <a:buSzPts val="2400"/>
              <a:buChar char=" "/>
            </a:pPr>
            <a:r>
              <a:rPr lang="es-ES" sz="2400"/>
              <a:t>Las tareas están sujetas a interrupciones.</a:t>
            </a:r>
            <a:endParaRPr/>
          </a:p>
          <a:p>
            <a:pPr marL="260604" lvl="1" indent="-257175" algn="l" rtl="0">
              <a:lnSpc>
                <a:spcPct val="85000"/>
              </a:lnSpc>
              <a:spcBef>
                <a:spcPts val="450"/>
              </a:spcBef>
              <a:spcAft>
                <a:spcPts val="0"/>
              </a:spcAft>
              <a:buClr>
                <a:srgbClr val="262626"/>
              </a:buClr>
              <a:buSzPts val="2400"/>
              <a:buChar char=" "/>
            </a:pPr>
            <a:r>
              <a:rPr lang="es-ES" sz="2400"/>
              <a:t>Tener en cuenta que la persona observada puede estar realizando las tareas de la forma “correcta” y no como lo hace habitualmente.</a:t>
            </a:r>
            <a:endParaRPr/>
          </a:p>
          <a:p>
            <a:pPr marL="260604" lvl="1" indent="-79375" algn="l" rtl="0">
              <a:lnSpc>
                <a:spcPct val="85000"/>
              </a:lnSpc>
              <a:spcBef>
                <a:spcPts val="450"/>
              </a:spcBef>
              <a:spcAft>
                <a:spcPts val="0"/>
              </a:spcAft>
              <a:buClr>
                <a:srgbClr val="262626"/>
              </a:buClr>
              <a:buSzPts val="2800"/>
              <a:buNone/>
            </a:pPr>
            <a:endParaRPr sz="2800"/>
          </a:p>
        </p:txBody>
      </p:sp>
      <p:sp>
        <p:nvSpPr>
          <p:cNvPr id="814" name="Google Shape;814;p113"/>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815" name="Google Shape;815;p113"/>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114"/>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4000"/>
              <a:buFont typeface="Calibri"/>
              <a:buNone/>
            </a:pPr>
            <a:r>
              <a:rPr lang="es-ES" sz="4000"/>
              <a:t>Recopilación de información: Métodos interactivos</a:t>
            </a:r>
            <a:endParaRPr sz="4000"/>
          </a:p>
        </p:txBody>
      </p:sp>
      <p:sp>
        <p:nvSpPr>
          <p:cNvPr id="821" name="Google Shape;821;p11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53</a:t>
            </a:fld>
            <a:endParaRPr/>
          </a:p>
        </p:txBody>
      </p:sp>
      <p:sp>
        <p:nvSpPr>
          <p:cNvPr id="822" name="Google Shape;822;p114"/>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just" rtl="0">
              <a:lnSpc>
                <a:spcPct val="85000"/>
              </a:lnSpc>
              <a:spcBef>
                <a:spcPts val="0"/>
              </a:spcBef>
              <a:spcAft>
                <a:spcPts val="0"/>
              </a:spcAft>
              <a:buSzPts val="2400"/>
              <a:buNone/>
            </a:pPr>
            <a:r>
              <a:rPr lang="es-ES" sz="2400"/>
              <a:t>Hay métodos interactivos que pueden usarse para obtener los requerimientos de los miembros de la organización Aunque son distintos en su implementación, estos métodos tienen muchas cosas en común. La base es hablar con las personas en la organización y escuchar para comprender.</a:t>
            </a:r>
            <a:endParaRPr/>
          </a:p>
          <a:p>
            <a:pPr marL="68580" lvl="0" indent="-68580" algn="l" rtl="0">
              <a:lnSpc>
                <a:spcPct val="85000"/>
              </a:lnSpc>
              <a:spcBef>
                <a:spcPts val="975"/>
              </a:spcBef>
              <a:spcAft>
                <a:spcPts val="0"/>
              </a:spcAft>
              <a:buSzPts val="2400"/>
              <a:buNone/>
            </a:pPr>
            <a:r>
              <a:rPr lang="es-ES" sz="2400"/>
              <a:t>Cada uno cuenta con su propio proceso establecido</a:t>
            </a:r>
            <a:endParaRPr/>
          </a:p>
          <a:p>
            <a:pPr marL="706374" lvl="1" indent="-361948" algn="l" rtl="0">
              <a:lnSpc>
                <a:spcPct val="85000"/>
              </a:lnSpc>
              <a:spcBef>
                <a:spcPts val="450"/>
              </a:spcBef>
              <a:spcAft>
                <a:spcPts val="0"/>
              </a:spcAft>
              <a:buClr>
                <a:srgbClr val="262626"/>
              </a:buClr>
              <a:buSzPts val="2400"/>
              <a:buFont typeface="Noto Sans Symbols"/>
              <a:buNone/>
            </a:pPr>
            <a:endParaRPr sz="2400"/>
          </a:p>
          <a:p>
            <a:pPr marL="706374" lvl="1" indent="-514350" algn="l" rtl="0">
              <a:lnSpc>
                <a:spcPct val="85000"/>
              </a:lnSpc>
              <a:spcBef>
                <a:spcPts val="450"/>
              </a:spcBef>
              <a:spcAft>
                <a:spcPts val="0"/>
              </a:spcAft>
              <a:buClr>
                <a:srgbClr val="262626"/>
              </a:buClr>
              <a:buSzPts val="2400"/>
              <a:buFont typeface="Noto Sans Symbols"/>
              <a:buChar char="⮚"/>
            </a:pPr>
            <a:r>
              <a:rPr lang="es-ES" sz="2400"/>
              <a:t>Cuestionarios.</a:t>
            </a:r>
            <a:endParaRPr/>
          </a:p>
          <a:p>
            <a:pPr marL="706374" lvl="1" indent="-514350" algn="l" rtl="0">
              <a:lnSpc>
                <a:spcPct val="85000"/>
              </a:lnSpc>
              <a:spcBef>
                <a:spcPts val="450"/>
              </a:spcBef>
              <a:spcAft>
                <a:spcPts val="0"/>
              </a:spcAft>
              <a:buClr>
                <a:srgbClr val="262626"/>
              </a:buClr>
              <a:buSzPts val="2400"/>
              <a:buFont typeface="Noto Sans Symbols"/>
              <a:buChar char="⮚"/>
            </a:pPr>
            <a:r>
              <a:rPr lang="es-ES" sz="2400"/>
              <a:t>Entrevistas.</a:t>
            </a:r>
            <a:endParaRPr/>
          </a:p>
          <a:p>
            <a:pPr marL="706374" lvl="1" indent="-514350" algn="l" rtl="0">
              <a:lnSpc>
                <a:spcPct val="85000"/>
              </a:lnSpc>
              <a:spcBef>
                <a:spcPts val="450"/>
              </a:spcBef>
              <a:spcAft>
                <a:spcPts val="0"/>
              </a:spcAft>
              <a:buClr>
                <a:srgbClr val="262626"/>
              </a:buClr>
              <a:buSzPts val="2400"/>
              <a:buFont typeface="Noto Sans Symbols"/>
              <a:buChar char="⮚"/>
            </a:pPr>
            <a:r>
              <a:rPr lang="es-ES" sz="2400"/>
              <a:t>Planeación conjunta de Requerimientos (JRP o JAD).</a:t>
            </a:r>
            <a:endParaRPr/>
          </a:p>
          <a:p>
            <a:pPr marL="706374" lvl="1" indent="-514350" algn="l" rtl="0">
              <a:lnSpc>
                <a:spcPct val="85000"/>
              </a:lnSpc>
              <a:spcBef>
                <a:spcPts val="450"/>
              </a:spcBef>
              <a:spcAft>
                <a:spcPts val="0"/>
              </a:spcAft>
              <a:buClr>
                <a:srgbClr val="262626"/>
              </a:buClr>
              <a:buSzPts val="2400"/>
              <a:buFont typeface="Noto Sans Symbols"/>
              <a:buChar char="⮚"/>
            </a:pPr>
            <a:r>
              <a:rPr lang="es-ES" sz="2400"/>
              <a:t>Lluvia de Ideas - Brainstorming.</a:t>
            </a:r>
            <a:endParaRPr sz="2400"/>
          </a:p>
        </p:txBody>
      </p:sp>
      <p:sp>
        <p:nvSpPr>
          <p:cNvPr id="823" name="Google Shape;823;p114"/>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824" name="Google Shape;824;p114"/>
          <p:cNvSpPr txBox="1"/>
          <p:nvPr/>
        </p:nvSpPr>
        <p:spPr>
          <a:xfrm>
            <a:off x="4951846"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825" name="Google Shape;825;p114" descr="Resultado de imagen para recopilacion de datos metodos interactivos"/>
          <p:cNvSpPr/>
          <p:nvPr/>
        </p:nvSpPr>
        <p:spPr>
          <a:xfrm>
            <a:off x="156203" y="-121921"/>
            <a:ext cx="30603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826" name="Google Shape;826;p114" descr="Imagen relacionada"/>
          <p:cNvPicPr preferRelativeResize="0"/>
          <p:nvPr/>
        </p:nvPicPr>
        <p:blipFill rotWithShape="1">
          <a:blip r:embed="rId3">
            <a:alphaModFix/>
          </a:blip>
          <a:srcRect/>
          <a:stretch/>
        </p:blipFill>
        <p:spPr>
          <a:xfrm>
            <a:off x="8361865" y="2636912"/>
            <a:ext cx="3395024" cy="3619500"/>
          </a:xfrm>
          <a:prstGeom prst="rect">
            <a:avLst/>
          </a:prstGeom>
          <a:noFill/>
          <a:ln>
            <a:noFill/>
          </a:ln>
        </p:spPr>
      </p:pic>
    </p:spTree>
  </p:cSld>
  <p:clrMapOvr>
    <a:masterClrMapping/>
  </p:clrMapOvr>
  <p:transition spd="med">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11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Cuestionarios</a:t>
            </a:r>
            <a:endParaRPr/>
          </a:p>
        </p:txBody>
      </p:sp>
      <p:sp>
        <p:nvSpPr>
          <p:cNvPr id="832" name="Google Shape;832;p11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54</a:t>
            </a:fld>
            <a:endParaRPr/>
          </a:p>
        </p:txBody>
      </p:sp>
      <p:sp>
        <p:nvSpPr>
          <p:cNvPr id="833" name="Google Shape;833;p11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228600" algn="l" rtl="0">
              <a:lnSpc>
                <a:spcPct val="85000"/>
              </a:lnSpc>
              <a:spcBef>
                <a:spcPts val="0"/>
              </a:spcBef>
              <a:spcAft>
                <a:spcPts val="0"/>
              </a:spcAft>
              <a:buClr>
                <a:srgbClr val="C00000"/>
              </a:buClr>
              <a:buSzPts val="3600"/>
              <a:buFont typeface="Arial"/>
              <a:buChar char="»"/>
            </a:pPr>
            <a:r>
              <a:rPr lang="es-ES" sz="3600"/>
              <a:t>Documento que permite al analista recabar información y opiniones de los encuestados </a:t>
            </a:r>
            <a:endParaRPr/>
          </a:p>
          <a:p>
            <a:pPr marL="260604" lvl="1" indent="-257175" algn="l" rtl="0">
              <a:lnSpc>
                <a:spcPct val="85000"/>
              </a:lnSpc>
              <a:spcBef>
                <a:spcPts val="450"/>
              </a:spcBef>
              <a:spcAft>
                <a:spcPts val="0"/>
              </a:spcAft>
              <a:buClr>
                <a:srgbClr val="262626"/>
              </a:buClr>
              <a:buSzPts val="3200"/>
              <a:buChar char=" "/>
            </a:pPr>
            <a:r>
              <a:rPr lang="es-ES" sz="3200"/>
              <a:t>Recolectar hechos de un gran número de personas.</a:t>
            </a:r>
            <a:endParaRPr/>
          </a:p>
          <a:p>
            <a:pPr marL="260604" lvl="1" indent="-257175" algn="l" rtl="0">
              <a:lnSpc>
                <a:spcPct val="85000"/>
              </a:lnSpc>
              <a:spcBef>
                <a:spcPts val="450"/>
              </a:spcBef>
              <a:spcAft>
                <a:spcPts val="0"/>
              </a:spcAft>
              <a:buClr>
                <a:srgbClr val="262626"/>
              </a:buClr>
              <a:buSzPts val="3200"/>
              <a:buChar char=" "/>
            </a:pPr>
            <a:r>
              <a:rPr lang="es-ES" sz="3200"/>
              <a:t>Detectar un sentimiento generalizado.</a:t>
            </a:r>
            <a:endParaRPr/>
          </a:p>
          <a:p>
            <a:pPr marL="260604" lvl="1" indent="-257175" algn="l" rtl="0">
              <a:lnSpc>
                <a:spcPct val="85000"/>
              </a:lnSpc>
              <a:spcBef>
                <a:spcPts val="450"/>
              </a:spcBef>
              <a:spcAft>
                <a:spcPts val="0"/>
              </a:spcAft>
              <a:buClr>
                <a:srgbClr val="262626"/>
              </a:buClr>
              <a:buSzPts val="3200"/>
              <a:buChar char=" "/>
            </a:pPr>
            <a:r>
              <a:rPr lang="es-ES" sz="3200"/>
              <a:t>Detectar problemas entre usuarios.</a:t>
            </a:r>
            <a:endParaRPr/>
          </a:p>
          <a:p>
            <a:pPr marL="260604" lvl="1" indent="-257175" algn="l" rtl="0">
              <a:lnSpc>
                <a:spcPct val="85000"/>
              </a:lnSpc>
              <a:spcBef>
                <a:spcPts val="450"/>
              </a:spcBef>
              <a:spcAft>
                <a:spcPts val="0"/>
              </a:spcAft>
              <a:buClr>
                <a:srgbClr val="262626"/>
              </a:buClr>
              <a:buSzPts val="3200"/>
              <a:buChar char=" "/>
            </a:pPr>
            <a:r>
              <a:rPr lang="es-ES" sz="3200"/>
              <a:t>Cuantificar respuestas.</a:t>
            </a:r>
            <a:endParaRPr/>
          </a:p>
          <a:p>
            <a:pPr marL="68580" lvl="0" indent="0" algn="l" rtl="0">
              <a:lnSpc>
                <a:spcPct val="85000"/>
              </a:lnSpc>
              <a:spcBef>
                <a:spcPts val="975"/>
              </a:spcBef>
              <a:spcAft>
                <a:spcPts val="0"/>
              </a:spcAft>
              <a:buClr>
                <a:srgbClr val="C00000"/>
              </a:buClr>
              <a:buSzPts val="1600"/>
              <a:buFont typeface="Arial"/>
              <a:buNone/>
            </a:pPr>
            <a:endParaRPr sz="1600"/>
          </a:p>
        </p:txBody>
      </p:sp>
      <p:sp>
        <p:nvSpPr>
          <p:cNvPr id="834" name="Google Shape;834;p115"/>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835" name="Google Shape;835;p115"/>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836" name="Google Shape;836;p115" descr="http://www.angel24.net/upload/g_14imagen_img12_10_23.jpg"/>
          <p:cNvPicPr preferRelativeResize="0"/>
          <p:nvPr/>
        </p:nvPicPr>
        <p:blipFill rotWithShape="1">
          <a:blip r:embed="rId3">
            <a:alphaModFix/>
          </a:blip>
          <a:srcRect b="23220"/>
          <a:stretch/>
        </p:blipFill>
        <p:spPr>
          <a:xfrm>
            <a:off x="7132788" y="4216660"/>
            <a:ext cx="3578274" cy="2053742"/>
          </a:xfrm>
          <a:prstGeom prst="rect">
            <a:avLst/>
          </a:prstGeom>
          <a:noFill/>
          <a:ln>
            <a:noFill/>
          </a:ln>
        </p:spPr>
      </p:pic>
    </p:spTree>
  </p:cSld>
  <p:clrMapOvr>
    <a:masterClrMapping/>
  </p:clrMapOvr>
  <p:transition spd="med">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sp>
        <p:nvSpPr>
          <p:cNvPr id="841" name="Google Shape;841;p11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Cuestionarios</a:t>
            </a:r>
            <a:endParaRPr/>
          </a:p>
        </p:txBody>
      </p:sp>
      <p:sp>
        <p:nvSpPr>
          <p:cNvPr id="842" name="Google Shape;842;p11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55</a:t>
            </a:fld>
            <a:endParaRPr/>
          </a:p>
        </p:txBody>
      </p:sp>
      <p:sp>
        <p:nvSpPr>
          <p:cNvPr id="843" name="Google Shape;843;p116"/>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pic>
        <p:nvPicPr>
          <p:cNvPr id="844" name="Google Shape;844;p116"/>
          <p:cNvPicPr preferRelativeResize="0"/>
          <p:nvPr/>
        </p:nvPicPr>
        <p:blipFill rotWithShape="1">
          <a:blip r:embed="rId3">
            <a:alphaModFix/>
          </a:blip>
          <a:srcRect l="1706"/>
          <a:stretch/>
        </p:blipFill>
        <p:spPr>
          <a:xfrm>
            <a:off x="3951647" y="211594"/>
            <a:ext cx="4627114" cy="6434812"/>
          </a:xfrm>
          <a:prstGeom prst="rect">
            <a:avLst/>
          </a:prstGeom>
          <a:noFill/>
          <a:ln>
            <a:noFill/>
          </a:ln>
        </p:spPr>
      </p:pic>
    </p:spTree>
  </p:cSld>
  <p:clrMapOvr>
    <a:masterClrMapping/>
  </p:clrMapOvr>
  <p:transition spd="med">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sp>
        <p:nvSpPr>
          <p:cNvPr id="849" name="Google Shape;849;p117"/>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Cuestionarios</a:t>
            </a:r>
            <a:endParaRPr/>
          </a:p>
        </p:txBody>
      </p:sp>
      <p:sp>
        <p:nvSpPr>
          <p:cNvPr id="850" name="Google Shape;850;p11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56</a:t>
            </a:fld>
            <a:endParaRPr/>
          </a:p>
        </p:txBody>
      </p:sp>
      <p:sp>
        <p:nvSpPr>
          <p:cNvPr id="851" name="Google Shape;851;p117"/>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52400" algn="l" rtl="0">
              <a:lnSpc>
                <a:spcPct val="85000"/>
              </a:lnSpc>
              <a:spcBef>
                <a:spcPts val="0"/>
              </a:spcBef>
              <a:spcAft>
                <a:spcPts val="0"/>
              </a:spcAft>
              <a:buClr>
                <a:srgbClr val="C00000"/>
              </a:buClr>
              <a:buSzPts val="2400"/>
              <a:buFont typeface="Arial"/>
              <a:buChar char="»"/>
            </a:pPr>
            <a:r>
              <a:rPr lang="es-ES" sz="2400"/>
              <a:t>Ventajas</a:t>
            </a:r>
            <a:endParaRPr/>
          </a:p>
          <a:p>
            <a:pPr marL="260604" lvl="1" indent="-257175" algn="l" rtl="0">
              <a:lnSpc>
                <a:spcPct val="85000"/>
              </a:lnSpc>
              <a:spcBef>
                <a:spcPts val="450"/>
              </a:spcBef>
              <a:spcAft>
                <a:spcPts val="0"/>
              </a:spcAft>
              <a:buClr>
                <a:srgbClr val="262626"/>
              </a:buClr>
              <a:buSzPts val="2400"/>
              <a:buChar char=" "/>
            </a:pPr>
            <a:r>
              <a:rPr lang="es-ES" sz="2400"/>
              <a:t>Respuesta rápida</a:t>
            </a:r>
            <a:endParaRPr/>
          </a:p>
          <a:p>
            <a:pPr marL="260604" lvl="1" indent="-257175" algn="l" rtl="0">
              <a:lnSpc>
                <a:spcPct val="85000"/>
              </a:lnSpc>
              <a:spcBef>
                <a:spcPts val="450"/>
              </a:spcBef>
              <a:spcAft>
                <a:spcPts val="0"/>
              </a:spcAft>
              <a:buClr>
                <a:srgbClr val="262626"/>
              </a:buClr>
              <a:buSzPts val="2400"/>
              <a:buChar char=" "/>
            </a:pPr>
            <a:r>
              <a:rPr lang="es-ES" sz="2400"/>
              <a:t>Económicos</a:t>
            </a:r>
            <a:endParaRPr/>
          </a:p>
          <a:p>
            <a:pPr marL="260604" lvl="1" indent="-257175" algn="l" rtl="0">
              <a:lnSpc>
                <a:spcPct val="85000"/>
              </a:lnSpc>
              <a:spcBef>
                <a:spcPts val="450"/>
              </a:spcBef>
              <a:spcAft>
                <a:spcPts val="0"/>
              </a:spcAft>
              <a:buClr>
                <a:srgbClr val="262626"/>
              </a:buClr>
              <a:buSzPts val="2400"/>
              <a:buChar char=" "/>
            </a:pPr>
            <a:r>
              <a:rPr lang="es-ES" sz="2400"/>
              <a:t>Anónimos</a:t>
            </a:r>
            <a:endParaRPr/>
          </a:p>
          <a:p>
            <a:pPr marL="260604" lvl="1" indent="-257175" algn="l" rtl="0">
              <a:lnSpc>
                <a:spcPct val="85000"/>
              </a:lnSpc>
              <a:spcBef>
                <a:spcPts val="450"/>
              </a:spcBef>
              <a:spcAft>
                <a:spcPts val="0"/>
              </a:spcAft>
              <a:buClr>
                <a:srgbClr val="262626"/>
              </a:buClr>
              <a:buSzPts val="2400"/>
              <a:buChar char=" "/>
            </a:pPr>
            <a:r>
              <a:rPr lang="es-ES" sz="2400"/>
              <a:t>Estructurados de fácil análisis</a:t>
            </a:r>
            <a:endParaRPr sz="2400"/>
          </a:p>
        </p:txBody>
      </p:sp>
      <p:sp>
        <p:nvSpPr>
          <p:cNvPr id="852" name="Google Shape;852;p11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853" name="Google Shape;853;p117"/>
          <p:cNvSpPr txBox="1">
            <a:spLocks noGrp="1"/>
          </p:cNvSpPr>
          <p:nvPr>
            <p:ph type="body" idx="4294967295"/>
          </p:nvPr>
        </p:nvSpPr>
        <p:spPr>
          <a:xfrm>
            <a:off x="625909" y="3789040"/>
            <a:ext cx="5999469" cy="2520950"/>
          </a:xfrm>
          <a:prstGeom prst="rect">
            <a:avLst/>
          </a:prstGeom>
          <a:noFill/>
          <a:ln>
            <a:noFill/>
          </a:ln>
        </p:spPr>
        <p:txBody>
          <a:bodyPr spcFirstLastPara="1" wrap="square" lIns="91425" tIns="45700" rIns="91425" bIns="45700" anchor="t" anchorCtr="0">
            <a:noAutofit/>
          </a:bodyPr>
          <a:lstStyle/>
          <a:p>
            <a:pPr marL="68580" lvl="0" indent="-152400" algn="l" rtl="0">
              <a:lnSpc>
                <a:spcPct val="85000"/>
              </a:lnSpc>
              <a:spcBef>
                <a:spcPts val="0"/>
              </a:spcBef>
              <a:spcAft>
                <a:spcPts val="0"/>
              </a:spcAft>
              <a:buSzPts val="2400"/>
              <a:buChar char="»"/>
            </a:pPr>
            <a:r>
              <a:rPr lang="es-ES" sz="2400"/>
              <a:t>Desventajas</a:t>
            </a:r>
            <a:endParaRPr/>
          </a:p>
          <a:p>
            <a:pPr marL="260604" lvl="1" indent="-257175" algn="l" rtl="0">
              <a:lnSpc>
                <a:spcPct val="85000"/>
              </a:lnSpc>
              <a:spcBef>
                <a:spcPts val="450"/>
              </a:spcBef>
              <a:spcAft>
                <a:spcPts val="0"/>
              </a:spcAft>
              <a:buClr>
                <a:srgbClr val="262626"/>
              </a:buClr>
              <a:buSzPts val="2400"/>
              <a:buChar char=" "/>
            </a:pPr>
            <a:r>
              <a:rPr lang="es-ES" sz="2400"/>
              <a:t>Número bajo de respuestas</a:t>
            </a:r>
            <a:endParaRPr/>
          </a:p>
          <a:p>
            <a:pPr marL="260604" lvl="1" indent="-257175" algn="l" rtl="0">
              <a:lnSpc>
                <a:spcPct val="85000"/>
              </a:lnSpc>
              <a:spcBef>
                <a:spcPts val="450"/>
              </a:spcBef>
              <a:spcAft>
                <a:spcPts val="0"/>
              </a:spcAft>
              <a:buClr>
                <a:srgbClr val="262626"/>
              </a:buClr>
              <a:buSzPts val="2400"/>
              <a:buChar char=" "/>
            </a:pPr>
            <a:r>
              <a:rPr lang="es-ES" sz="2400"/>
              <a:t>No responde a todas las preguntas</a:t>
            </a:r>
            <a:endParaRPr/>
          </a:p>
          <a:p>
            <a:pPr marL="260604" lvl="1" indent="-257175" algn="l" rtl="0">
              <a:lnSpc>
                <a:spcPct val="85000"/>
              </a:lnSpc>
              <a:spcBef>
                <a:spcPts val="450"/>
              </a:spcBef>
              <a:spcAft>
                <a:spcPts val="0"/>
              </a:spcAft>
              <a:buClr>
                <a:srgbClr val="262626"/>
              </a:buClr>
              <a:buSzPts val="2400"/>
              <a:buChar char=" "/>
            </a:pPr>
            <a:r>
              <a:rPr lang="es-ES" sz="2400"/>
              <a:t>Preguntas rígidas</a:t>
            </a:r>
            <a:endParaRPr/>
          </a:p>
          <a:p>
            <a:pPr marL="260604" lvl="1" indent="-257175" algn="l" rtl="0">
              <a:lnSpc>
                <a:spcPct val="85000"/>
              </a:lnSpc>
              <a:spcBef>
                <a:spcPts val="450"/>
              </a:spcBef>
              <a:spcAft>
                <a:spcPts val="0"/>
              </a:spcAft>
              <a:buClr>
                <a:srgbClr val="262626"/>
              </a:buClr>
              <a:buSzPts val="2400"/>
              <a:buChar char=" "/>
            </a:pPr>
            <a:r>
              <a:rPr lang="es-ES" sz="2400"/>
              <a:t>No se puede realizar el análisis corporal</a:t>
            </a:r>
            <a:endParaRPr/>
          </a:p>
          <a:p>
            <a:pPr marL="260604" lvl="1" indent="-257175" algn="l" rtl="0">
              <a:lnSpc>
                <a:spcPct val="85000"/>
              </a:lnSpc>
              <a:spcBef>
                <a:spcPts val="450"/>
              </a:spcBef>
              <a:spcAft>
                <a:spcPts val="0"/>
              </a:spcAft>
              <a:buClr>
                <a:srgbClr val="262626"/>
              </a:buClr>
              <a:buSzPts val="2400"/>
              <a:buChar char=" "/>
            </a:pPr>
            <a:r>
              <a:rPr lang="es-ES" sz="2400"/>
              <a:t>No se pueden aclarar respuestas incompletas</a:t>
            </a:r>
            <a:endParaRPr/>
          </a:p>
          <a:p>
            <a:pPr marL="260604" lvl="1" indent="-257175" algn="l" rtl="0">
              <a:lnSpc>
                <a:spcPct val="85000"/>
              </a:lnSpc>
              <a:spcBef>
                <a:spcPts val="450"/>
              </a:spcBef>
              <a:spcAft>
                <a:spcPts val="0"/>
              </a:spcAft>
              <a:buClr>
                <a:srgbClr val="262626"/>
              </a:buClr>
              <a:buSzPts val="2400"/>
              <a:buChar char=" "/>
            </a:pPr>
            <a:r>
              <a:rPr lang="es-ES" sz="2400"/>
              <a:t>Difíciles de preparar</a:t>
            </a:r>
            <a:endParaRPr/>
          </a:p>
        </p:txBody>
      </p:sp>
      <p:sp>
        <p:nvSpPr>
          <p:cNvPr id="854" name="Google Shape;854;p11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118"/>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Cuestionarios</a:t>
            </a:r>
            <a:endParaRPr/>
          </a:p>
        </p:txBody>
      </p:sp>
      <p:sp>
        <p:nvSpPr>
          <p:cNvPr id="860" name="Google Shape;860;p11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57</a:t>
            </a:fld>
            <a:endParaRPr/>
          </a:p>
        </p:txBody>
      </p:sp>
      <p:sp>
        <p:nvSpPr>
          <p:cNvPr id="861" name="Google Shape;861;p118"/>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203200" algn="l" rtl="0">
              <a:lnSpc>
                <a:spcPct val="85000"/>
              </a:lnSpc>
              <a:spcBef>
                <a:spcPts val="0"/>
              </a:spcBef>
              <a:spcAft>
                <a:spcPts val="0"/>
              </a:spcAft>
              <a:buClr>
                <a:srgbClr val="C00000"/>
              </a:buClr>
              <a:buSzPts val="3200"/>
              <a:buFont typeface="Arial"/>
              <a:buChar char="»"/>
            </a:pPr>
            <a:r>
              <a:rPr lang="es-ES" sz="3200"/>
              <a:t>Tipos de Preguntas</a:t>
            </a:r>
            <a:endParaRPr/>
          </a:p>
          <a:p>
            <a:pPr marL="3429" lvl="1" indent="0" algn="l" rtl="0">
              <a:lnSpc>
                <a:spcPct val="85000"/>
              </a:lnSpc>
              <a:spcBef>
                <a:spcPts val="450"/>
              </a:spcBef>
              <a:spcAft>
                <a:spcPts val="0"/>
              </a:spcAft>
              <a:buClr>
                <a:srgbClr val="262626"/>
              </a:buClr>
              <a:buSzPts val="2800"/>
              <a:buNone/>
            </a:pPr>
            <a:r>
              <a:rPr lang="es-ES" sz="2800"/>
              <a:t> Abiertas</a:t>
            </a:r>
            <a:endParaRPr/>
          </a:p>
          <a:p>
            <a:pPr marL="384048" lvl="2" indent="0" algn="l" rtl="0">
              <a:lnSpc>
                <a:spcPct val="85000"/>
              </a:lnSpc>
              <a:spcBef>
                <a:spcPts val="450"/>
              </a:spcBef>
              <a:spcAft>
                <a:spcPts val="0"/>
              </a:spcAft>
              <a:buClr>
                <a:srgbClr val="262626"/>
              </a:buClr>
              <a:buSzPts val="2400"/>
              <a:buNone/>
            </a:pPr>
            <a:r>
              <a:rPr lang="es-ES" sz="2400"/>
              <a:t>Son las que dejan abiertas todas las posibles opciones de respuesta. </a:t>
            </a:r>
            <a:endParaRPr/>
          </a:p>
          <a:p>
            <a:pPr marL="384048" lvl="2" indent="0" algn="l" rtl="0">
              <a:lnSpc>
                <a:spcPct val="85000"/>
              </a:lnSpc>
              <a:spcBef>
                <a:spcPts val="450"/>
              </a:spcBef>
              <a:spcAft>
                <a:spcPts val="0"/>
              </a:spcAft>
              <a:buClr>
                <a:srgbClr val="262626"/>
              </a:buClr>
              <a:buSzPts val="2400"/>
              <a:buNone/>
            </a:pPr>
            <a:r>
              <a:rPr lang="es-ES" sz="2400"/>
              <a:t>«</a:t>
            </a:r>
            <a:r>
              <a:rPr lang="es-ES" sz="2000" i="0"/>
              <a:t>Describa los problemas que experimenta en la actualidad con los informes de las salidas</a:t>
            </a:r>
            <a:r>
              <a:rPr lang="es-ES" sz="2400"/>
              <a:t>»,</a:t>
            </a:r>
            <a:br>
              <a:rPr lang="es-ES" sz="2400"/>
            </a:br>
            <a:r>
              <a:rPr lang="es-ES" sz="2400"/>
              <a:t>«</a:t>
            </a:r>
            <a:r>
              <a:rPr lang="es-ES" sz="2000" i="0"/>
              <a:t>En su opinión, ¿qué tan útiles son los manuales de usuario para la aplicación de contabilidad del sistema actual?»</a:t>
            </a:r>
            <a:endParaRPr sz="2400" i="0"/>
          </a:p>
          <a:p>
            <a:pPr marL="3429" lvl="1" indent="0" algn="l" rtl="0">
              <a:lnSpc>
                <a:spcPct val="85000"/>
              </a:lnSpc>
              <a:spcBef>
                <a:spcPts val="450"/>
              </a:spcBef>
              <a:spcAft>
                <a:spcPts val="0"/>
              </a:spcAft>
              <a:buClr>
                <a:srgbClr val="262626"/>
              </a:buClr>
              <a:buSzPts val="2800"/>
              <a:buNone/>
            </a:pPr>
            <a:r>
              <a:rPr lang="es-ES" sz="2800"/>
              <a:t> Cerradas</a:t>
            </a:r>
            <a:endParaRPr/>
          </a:p>
          <a:p>
            <a:pPr marL="3429" lvl="1" indent="0" algn="l" rtl="0">
              <a:lnSpc>
                <a:spcPct val="85000"/>
              </a:lnSpc>
              <a:spcBef>
                <a:spcPts val="450"/>
              </a:spcBef>
              <a:spcAft>
                <a:spcPts val="0"/>
              </a:spcAft>
              <a:buClr>
                <a:srgbClr val="262626"/>
              </a:buClr>
              <a:buSzPts val="2400"/>
              <a:buNone/>
            </a:pPr>
            <a:r>
              <a:rPr lang="es-ES" sz="2400" i="1"/>
              <a:t>     Limitan o cierran las opciones de respuestas disponibles</a:t>
            </a:r>
            <a:endParaRPr sz="2400"/>
          </a:p>
          <a:p>
            <a:pPr marL="566928" lvl="3" indent="0" algn="l" rtl="0">
              <a:lnSpc>
                <a:spcPct val="85000"/>
              </a:lnSpc>
              <a:spcBef>
                <a:spcPts val="450"/>
              </a:spcBef>
              <a:spcAft>
                <a:spcPts val="0"/>
              </a:spcAft>
              <a:buClr>
                <a:srgbClr val="262626"/>
              </a:buClr>
              <a:buSzPts val="2000"/>
              <a:buNone/>
            </a:pPr>
            <a:r>
              <a:rPr lang="es-ES" sz="2000"/>
              <a:t>«¿Es útil el reporte que utiliza actualmente?»   SI   NO</a:t>
            </a:r>
            <a:endParaRPr/>
          </a:p>
          <a:p>
            <a:pPr marL="260604" lvl="1" indent="-142875" algn="l" rtl="0">
              <a:lnSpc>
                <a:spcPct val="85000"/>
              </a:lnSpc>
              <a:spcBef>
                <a:spcPts val="450"/>
              </a:spcBef>
              <a:spcAft>
                <a:spcPts val="0"/>
              </a:spcAft>
              <a:buClr>
                <a:srgbClr val="262626"/>
              </a:buClr>
              <a:buSzPts val="1800"/>
              <a:buNone/>
            </a:pPr>
            <a:endParaRPr/>
          </a:p>
        </p:txBody>
      </p:sp>
      <p:sp>
        <p:nvSpPr>
          <p:cNvPr id="862" name="Google Shape;862;p118"/>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863" name="Google Shape;863;p118"/>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11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Cuestionarios</a:t>
            </a:r>
            <a:endParaRPr/>
          </a:p>
        </p:txBody>
      </p:sp>
      <p:sp>
        <p:nvSpPr>
          <p:cNvPr id="869" name="Google Shape;869;p11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58</a:t>
            </a:fld>
            <a:endParaRPr/>
          </a:p>
        </p:txBody>
      </p:sp>
      <p:sp>
        <p:nvSpPr>
          <p:cNvPr id="870" name="Google Shape;870;p119"/>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grpSp>
        <p:nvGrpSpPr>
          <p:cNvPr id="871" name="Google Shape;871;p119"/>
          <p:cNvGrpSpPr/>
          <p:nvPr/>
        </p:nvGrpSpPr>
        <p:grpSpPr>
          <a:xfrm>
            <a:off x="2288779" y="1792288"/>
            <a:ext cx="7727092" cy="3416300"/>
            <a:chOff x="755576" y="1792288"/>
            <a:chExt cx="7696027" cy="3416300"/>
          </a:xfrm>
        </p:grpSpPr>
        <p:sp>
          <p:nvSpPr>
            <p:cNvPr id="872" name="Google Shape;872;p119"/>
            <p:cNvSpPr/>
            <p:nvPr/>
          </p:nvSpPr>
          <p:spPr>
            <a:xfrm>
              <a:off x="2928864" y="27955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73" name="Google Shape;873;p119"/>
            <p:cNvSpPr/>
            <p:nvPr/>
          </p:nvSpPr>
          <p:spPr>
            <a:xfrm>
              <a:off x="2965376" y="28241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Velocidad de conclusión</a:t>
              </a:r>
              <a:endParaRPr sz="1400" b="0" i="0" u="none" strike="noStrike" cap="none">
                <a:solidFill>
                  <a:srgbClr val="000000"/>
                </a:solidFill>
                <a:latin typeface="Arial"/>
                <a:ea typeface="Arial"/>
                <a:cs typeface="Arial"/>
                <a:sym typeface="Arial"/>
              </a:endParaRPr>
            </a:p>
          </p:txBody>
        </p:sp>
        <p:sp>
          <p:nvSpPr>
            <p:cNvPr id="874" name="Google Shape;874;p119"/>
            <p:cNvSpPr/>
            <p:nvPr/>
          </p:nvSpPr>
          <p:spPr>
            <a:xfrm>
              <a:off x="2928864" y="33289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75" name="Google Shape;875;p119"/>
            <p:cNvSpPr/>
            <p:nvPr/>
          </p:nvSpPr>
          <p:spPr>
            <a:xfrm>
              <a:off x="2965376" y="33575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Naturaleza exploratoria</a:t>
              </a:r>
              <a:endParaRPr sz="1400" b="0" i="0" u="none" strike="noStrike" cap="none">
                <a:solidFill>
                  <a:srgbClr val="000000"/>
                </a:solidFill>
                <a:latin typeface="Arial"/>
                <a:ea typeface="Arial"/>
                <a:cs typeface="Arial"/>
                <a:sym typeface="Arial"/>
              </a:endParaRPr>
            </a:p>
          </p:txBody>
        </p:sp>
        <p:sp>
          <p:nvSpPr>
            <p:cNvPr id="876" name="Google Shape;876;p119"/>
            <p:cNvSpPr/>
            <p:nvPr/>
          </p:nvSpPr>
          <p:spPr>
            <a:xfrm>
              <a:off x="2928864" y="37099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77" name="Google Shape;877;p119"/>
            <p:cNvSpPr/>
            <p:nvPr/>
          </p:nvSpPr>
          <p:spPr>
            <a:xfrm>
              <a:off x="2928864" y="42433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78" name="Google Shape;878;p119"/>
            <p:cNvSpPr/>
            <p:nvPr/>
          </p:nvSpPr>
          <p:spPr>
            <a:xfrm>
              <a:off x="2965376" y="42719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Facilidad de preparación</a:t>
              </a:r>
              <a:endParaRPr sz="1400" b="0" i="0" u="none" strike="noStrike" cap="none">
                <a:solidFill>
                  <a:srgbClr val="000000"/>
                </a:solidFill>
                <a:latin typeface="Arial"/>
                <a:ea typeface="Arial"/>
                <a:cs typeface="Arial"/>
                <a:sym typeface="Arial"/>
              </a:endParaRPr>
            </a:p>
          </p:txBody>
        </p:sp>
        <p:sp>
          <p:nvSpPr>
            <p:cNvPr id="879" name="Google Shape;879;p119"/>
            <p:cNvSpPr/>
            <p:nvPr/>
          </p:nvSpPr>
          <p:spPr>
            <a:xfrm>
              <a:off x="2928864" y="47767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80" name="Google Shape;880;p119"/>
            <p:cNvSpPr/>
            <p:nvPr/>
          </p:nvSpPr>
          <p:spPr>
            <a:xfrm>
              <a:off x="2965376" y="48053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Facilidad de Análisis</a:t>
              </a:r>
              <a:endParaRPr sz="1400" b="0" i="0" u="none" strike="noStrike" cap="none">
                <a:solidFill>
                  <a:srgbClr val="000000"/>
                </a:solidFill>
                <a:latin typeface="Arial"/>
                <a:ea typeface="Arial"/>
                <a:cs typeface="Arial"/>
                <a:sym typeface="Arial"/>
              </a:endParaRPr>
            </a:p>
          </p:txBody>
        </p:sp>
        <p:cxnSp>
          <p:nvCxnSpPr>
            <p:cNvPr id="881" name="Google Shape;881;p119"/>
            <p:cNvCxnSpPr/>
            <p:nvPr/>
          </p:nvCxnSpPr>
          <p:spPr>
            <a:xfrm rot="10800000">
              <a:off x="1758876" y="30114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882" name="Google Shape;882;p119"/>
            <p:cNvCxnSpPr/>
            <p:nvPr/>
          </p:nvCxnSpPr>
          <p:spPr>
            <a:xfrm rot="10800000">
              <a:off x="1758876" y="35448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883" name="Google Shape;883;p119"/>
            <p:cNvCxnSpPr/>
            <p:nvPr/>
          </p:nvCxnSpPr>
          <p:spPr>
            <a:xfrm rot="10800000">
              <a:off x="1758876" y="39258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884" name="Google Shape;884;p119"/>
            <p:cNvCxnSpPr/>
            <p:nvPr/>
          </p:nvCxnSpPr>
          <p:spPr>
            <a:xfrm rot="10800000">
              <a:off x="1758876" y="44592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885" name="Google Shape;885;p119"/>
            <p:cNvCxnSpPr/>
            <p:nvPr/>
          </p:nvCxnSpPr>
          <p:spPr>
            <a:xfrm rot="10800000">
              <a:off x="1758876" y="49926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886" name="Google Shape;886;p119"/>
            <p:cNvCxnSpPr/>
            <p:nvPr/>
          </p:nvCxnSpPr>
          <p:spPr>
            <a:xfrm rot="10800000">
              <a:off x="5873676" y="30114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887" name="Google Shape;887;p119"/>
            <p:cNvCxnSpPr/>
            <p:nvPr/>
          </p:nvCxnSpPr>
          <p:spPr>
            <a:xfrm rot="10800000">
              <a:off x="5873676" y="35448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888" name="Google Shape;888;p119"/>
            <p:cNvCxnSpPr/>
            <p:nvPr/>
          </p:nvCxnSpPr>
          <p:spPr>
            <a:xfrm rot="10800000">
              <a:off x="5873676" y="39258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889" name="Google Shape;889;p119"/>
            <p:cNvCxnSpPr/>
            <p:nvPr/>
          </p:nvCxnSpPr>
          <p:spPr>
            <a:xfrm rot="10800000">
              <a:off x="5873676" y="44592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890" name="Google Shape;890;p119"/>
            <p:cNvCxnSpPr/>
            <p:nvPr/>
          </p:nvCxnSpPr>
          <p:spPr>
            <a:xfrm rot="10800000">
              <a:off x="5873676" y="4992688"/>
              <a:ext cx="1176338" cy="0"/>
            </a:xfrm>
            <a:prstGeom prst="straightConnector1">
              <a:avLst/>
            </a:prstGeom>
            <a:noFill/>
            <a:ln w="12700" cap="flat" cmpd="sng">
              <a:solidFill>
                <a:schemeClr val="dk1"/>
              </a:solidFill>
              <a:prstDash val="solid"/>
              <a:round/>
              <a:headEnd type="triangle" w="med" len="med"/>
              <a:tailEnd type="none" w="sm" len="sm"/>
            </a:ln>
          </p:spPr>
        </p:cxnSp>
        <p:sp>
          <p:nvSpPr>
            <p:cNvPr id="891" name="Google Shape;891;p119"/>
            <p:cNvSpPr/>
            <p:nvPr/>
          </p:nvSpPr>
          <p:spPr>
            <a:xfrm>
              <a:off x="755576" y="2290763"/>
              <a:ext cx="1208665"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Arial"/>
                  <a:ea typeface="Arial"/>
                  <a:cs typeface="Arial"/>
                  <a:sym typeface="Arial"/>
                </a:rPr>
                <a:t>Abiertas</a:t>
              </a:r>
              <a:endParaRPr sz="1400" b="0" i="0" u="none" strike="noStrike" cap="none">
                <a:solidFill>
                  <a:srgbClr val="000000"/>
                </a:solidFill>
                <a:latin typeface="Arial"/>
                <a:ea typeface="Arial"/>
                <a:cs typeface="Arial"/>
                <a:sym typeface="Arial"/>
              </a:endParaRPr>
            </a:p>
          </p:txBody>
        </p:sp>
        <p:sp>
          <p:nvSpPr>
            <p:cNvPr id="892" name="Google Shape;892;p119"/>
            <p:cNvSpPr/>
            <p:nvPr/>
          </p:nvSpPr>
          <p:spPr>
            <a:xfrm>
              <a:off x="984176" y="2824163"/>
              <a:ext cx="823945"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Lenta</a:t>
              </a:r>
              <a:endParaRPr sz="1400" b="0" i="0" u="none" strike="noStrike" cap="none">
                <a:solidFill>
                  <a:srgbClr val="000000"/>
                </a:solidFill>
                <a:latin typeface="Arial"/>
                <a:ea typeface="Arial"/>
                <a:cs typeface="Arial"/>
                <a:sym typeface="Arial"/>
              </a:endParaRPr>
            </a:p>
          </p:txBody>
        </p:sp>
        <p:sp>
          <p:nvSpPr>
            <p:cNvPr id="893" name="Google Shape;893;p119"/>
            <p:cNvSpPr/>
            <p:nvPr/>
          </p:nvSpPr>
          <p:spPr>
            <a:xfrm>
              <a:off x="7156376" y="2290763"/>
              <a:ext cx="1295227"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Arial"/>
                  <a:ea typeface="Arial"/>
                  <a:cs typeface="Arial"/>
                  <a:sym typeface="Arial"/>
                </a:rPr>
                <a:t>Cerradas</a:t>
              </a:r>
              <a:endParaRPr sz="1400" b="0" i="0" u="none" strike="noStrike" cap="none">
                <a:solidFill>
                  <a:srgbClr val="000000"/>
                </a:solidFill>
                <a:latin typeface="Arial"/>
                <a:ea typeface="Arial"/>
                <a:cs typeface="Arial"/>
                <a:sym typeface="Arial"/>
              </a:endParaRPr>
            </a:p>
          </p:txBody>
        </p:sp>
        <p:sp>
          <p:nvSpPr>
            <p:cNvPr id="894" name="Google Shape;894;p119"/>
            <p:cNvSpPr/>
            <p:nvPr/>
          </p:nvSpPr>
          <p:spPr>
            <a:xfrm>
              <a:off x="3113014" y="1792288"/>
              <a:ext cx="2538412" cy="6985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Arial"/>
                  <a:ea typeface="Arial"/>
                  <a:cs typeface="Arial"/>
                  <a:sym typeface="Arial"/>
                </a:rPr>
                <a:t>Tipos de Preguntas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Arial"/>
                <a:ea typeface="Arial"/>
                <a:cs typeface="Arial"/>
                <a:sym typeface="Arial"/>
              </a:endParaRPr>
            </a:p>
          </p:txBody>
        </p:sp>
        <p:sp>
          <p:nvSpPr>
            <p:cNvPr id="895" name="Google Shape;895;p119"/>
            <p:cNvSpPr/>
            <p:nvPr/>
          </p:nvSpPr>
          <p:spPr>
            <a:xfrm>
              <a:off x="984176" y="3357563"/>
              <a:ext cx="62517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Alta</a:t>
              </a:r>
              <a:endParaRPr sz="1400" b="0" i="0" u="none" strike="noStrike" cap="none">
                <a:solidFill>
                  <a:srgbClr val="000000"/>
                </a:solidFill>
                <a:latin typeface="Arial"/>
                <a:ea typeface="Arial"/>
                <a:cs typeface="Arial"/>
                <a:sym typeface="Arial"/>
              </a:endParaRPr>
            </a:p>
          </p:txBody>
        </p:sp>
        <p:sp>
          <p:nvSpPr>
            <p:cNvPr id="896" name="Google Shape;896;p119"/>
            <p:cNvSpPr/>
            <p:nvPr/>
          </p:nvSpPr>
          <p:spPr>
            <a:xfrm>
              <a:off x="984176" y="3738563"/>
              <a:ext cx="62517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Alta</a:t>
              </a:r>
              <a:endParaRPr sz="1400" b="0" i="0" u="none" strike="noStrike" cap="none">
                <a:solidFill>
                  <a:srgbClr val="000000"/>
                </a:solidFill>
                <a:latin typeface="Arial"/>
                <a:ea typeface="Arial"/>
                <a:cs typeface="Arial"/>
                <a:sym typeface="Arial"/>
              </a:endParaRPr>
            </a:p>
          </p:txBody>
        </p:sp>
        <p:sp>
          <p:nvSpPr>
            <p:cNvPr id="897" name="Google Shape;897;p119"/>
            <p:cNvSpPr/>
            <p:nvPr/>
          </p:nvSpPr>
          <p:spPr>
            <a:xfrm>
              <a:off x="984176" y="4271963"/>
              <a:ext cx="72616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Fácil</a:t>
              </a:r>
              <a:endParaRPr sz="1400" b="0" i="0" u="none" strike="noStrike" cap="none">
                <a:solidFill>
                  <a:srgbClr val="000000"/>
                </a:solidFill>
                <a:latin typeface="Arial"/>
                <a:ea typeface="Arial"/>
                <a:cs typeface="Arial"/>
                <a:sym typeface="Arial"/>
              </a:endParaRPr>
            </a:p>
          </p:txBody>
        </p:sp>
        <p:sp>
          <p:nvSpPr>
            <p:cNvPr id="898" name="Google Shape;898;p119"/>
            <p:cNvSpPr/>
            <p:nvPr/>
          </p:nvSpPr>
          <p:spPr>
            <a:xfrm>
              <a:off x="984176" y="4729163"/>
              <a:ext cx="81112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Difícil</a:t>
              </a:r>
              <a:endParaRPr sz="1400" b="0" i="0" u="none" strike="noStrike" cap="none">
                <a:solidFill>
                  <a:srgbClr val="000000"/>
                </a:solidFill>
                <a:latin typeface="Arial"/>
                <a:ea typeface="Arial"/>
                <a:cs typeface="Arial"/>
                <a:sym typeface="Arial"/>
              </a:endParaRPr>
            </a:p>
          </p:txBody>
        </p:sp>
        <p:sp>
          <p:nvSpPr>
            <p:cNvPr id="899" name="Google Shape;899;p119"/>
            <p:cNvSpPr/>
            <p:nvPr/>
          </p:nvSpPr>
          <p:spPr>
            <a:xfrm>
              <a:off x="7156376" y="2824163"/>
              <a:ext cx="997069"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Rápida</a:t>
              </a:r>
              <a:endParaRPr sz="1400" b="0" i="0" u="none" strike="noStrike" cap="none">
                <a:solidFill>
                  <a:srgbClr val="000000"/>
                </a:solidFill>
                <a:latin typeface="Arial"/>
                <a:ea typeface="Arial"/>
                <a:cs typeface="Arial"/>
                <a:sym typeface="Arial"/>
              </a:endParaRPr>
            </a:p>
          </p:txBody>
        </p:sp>
        <p:sp>
          <p:nvSpPr>
            <p:cNvPr id="900" name="Google Shape;900;p119"/>
            <p:cNvSpPr/>
            <p:nvPr/>
          </p:nvSpPr>
          <p:spPr>
            <a:xfrm>
              <a:off x="7156376" y="3357563"/>
              <a:ext cx="76784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Poca</a:t>
              </a:r>
              <a:endParaRPr sz="1400" b="0" i="0" u="none" strike="noStrike" cap="none">
                <a:solidFill>
                  <a:srgbClr val="000000"/>
                </a:solidFill>
                <a:latin typeface="Arial"/>
                <a:ea typeface="Arial"/>
                <a:cs typeface="Arial"/>
                <a:sym typeface="Arial"/>
              </a:endParaRPr>
            </a:p>
          </p:txBody>
        </p:sp>
        <p:sp>
          <p:nvSpPr>
            <p:cNvPr id="901" name="Google Shape;901;p119"/>
            <p:cNvSpPr/>
            <p:nvPr/>
          </p:nvSpPr>
          <p:spPr>
            <a:xfrm>
              <a:off x="7156376" y="3738563"/>
              <a:ext cx="76784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Poca</a:t>
              </a:r>
              <a:endParaRPr sz="1400" b="0" i="0" u="none" strike="noStrike" cap="none">
                <a:solidFill>
                  <a:srgbClr val="000000"/>
                </a:solidFill>
                <a:latin typeface="Arial"/>
                <a:ea typeface="Arial"/>
                <a:cs typeface="Arial"/>
                <a:sym typeface="Arial"/>
              </a:endParaRPr>
            </a:p>
          </p:txBody>
        </p:sp>
        <p:sp>
          <p:nvSpPr>
            <p:cNvPr id="902" name="Google Shape;902;p119"/>
            <p:cNvSpPr/>
            <p:nvPr/>
          </p:nvSpPr>
          <p:spPr>
            <a:xfrm>
              <a:off x="7156376" y="4271963"/>
              <a:ext cx="81112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Difícil</a:t>
              </a:r>
              <a:endParaRPr sz="1400" b="0" i="0" u="none" strike="noStrike" cap="none">
                <a:solidFill>
                  <a:srgbClr val="000000"/>
                </a:solidFill>
                <a:latin typeface="Arial"/>
                <a:ea typeface="Arial"/>
                <a:cs typeface="Arial"/>
                <a:sym typeface="Arial"/>
              </a:endParaRPr>
            </a:p>
          </p:txBody>
        </p:sp>
        <p:sp>
          <p:nvSpPr>
            <p:cNvPr id="903" name="Google Shape;903;p119"/>
            <p:cNvSpPr/>
            <p:nvPr/>
          </p:nvSpPr>
          <p:spPr>
            <a:xfrm>
              <a:off x="7156376" y="4729163"/>
              <a:ext cx="72616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Fácil</a:t>
              </a:r>
              <a:endParaRPr sz="1400" b="0" i="0" u="none" strike="noStrike" cap="none">
                <a:solidFill>
                  <a:srgbClr val="000000"/>
                </a:solidFill>
                <a:latin typeface="Arial"/>
                <a:ea typeface="Arial"/>
                <a:cs typeface="Arial"/>
                <a:sym typeface="Arial"/>
              </a:endParaRPr>
            </a:p>
          </p:txBody>
        </p:sp>
        <p:sp>
          <p:nvSpPr>
            <p:cNvPr id="904" name="Google Shape;904;p119"/>
            <p:cNvSpPr/>
            <p:nvPr/>
          </p:nvSpPr>
          <p:spPr>
            <a:xfrm>
              <a:off x="2965376" y="38147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Amplitud y profundidad</a:t>
              </a:r>
              <a:endParaRPr sz="1400" b="0" i="0" u="none" strike="noStrike" cap="none">
                <a:solidFill>
                  <a:srgbClr val="000000"/>
                </a:solidFill>
                <a:latin typeface="Arial"/>
                <a:ea typeface="Arial"/>
                <a:cs typeface="Arial"/>
                <a:sym typeface="Arial"/>
              </a:endParaRPr>
            </a:p>
          </p:txBody>
        </p:sp>
      </p:grpSp>
      <p:sp>
        <p:nvSpPr>
          <p:cNvPr id="905" name="Google Shape;905;p119"/>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sp>
        <p:nvSpPr>
          <p:cNvPr id="910" name="Google Shape;910;p120"/>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Cuestionarios</a:t>
            </a:r>
            <a:endParaRPr/>
          </a:p>
        </p:txBody>
      </p:sp>
      <p:sp>
        <p:nvSpPr>
          <p:cNvPr id="911" name="Google Shape;911;p12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59</a:t>
            </a:fld>
            <a:endParaRPr/>
          </a:p>
        </p:txBody>
      </p:sp>
      <p:sp>
        <p:nvSpPr>
          <p:cNvPr id="912" name="Google Shape;912;p120"/>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203200" algn="l" rtl="0">
              <a:lnSpc>
                <a:spcPct val="85000"/>
              </a:lnSpc>
              <a:spcBef>
                <a:spcPts val="0"/>
              </a:spcBef>
              <a:spcAft>
                <a:spcPts val="0"/>
              </a:spcAft>
              <a:buClr>
                <a:srgbClr val="C00000"/>
              </a:buClr>
              <a:buSzPts val="3200"/>
              <a:buFont typeface="Arial"/>
              <a:buChar char="»"/>
            </a:pPr>
            <a:r>
              <a:rPr lang="es-ES" sz="3200"/>
              <a:t>Tipo de información obtenida</a:t>
            </a:r>
            <a:endParaRPr/>
          </a:p>
          <a:p>
            <a:pPr marL="260604" lvl="1" indent="-257175" algn="l" rtl="0">
              <a:lnSpc>
                <a:spcPct val="85000"/>
              </a:lnSpc>
              <a:spcBef>
                <a:spcPts val="450"/>
              </a:spcBef>
              <a:spcAft>
                <a:spcPts val="0"/>
              </a:spcAft>
              <a:buClr>
                <a:srgbClr val="262626"/>
              </a:buClr>
              <a:buSzPts val="2800"/>
              <a:buChar char=" "/>
            </a:pPr>
            <a:r>
              <a:rPr lang="es-ES" sz="2800"/>
              <a:t>Actitud</a:t>
            </a:r>
            <a:endParaRPr/>
          </a:p>
          <a:p>
            <a:pPr marL="411480" lvl="2" indent="-411480" algn="l" rtl="0">
              <a:lnSpc>
                <a:spcPct val="85000"/>
              </a:lnSpc>
              <a:spcBef>
                <a:spcPts val="450"/>
              </a:spcBef>
              <a:spcAft>
                <a:spcPts val="0"/>
              </a:spcAft>
              <a:buClr>
                <a:srgbClr val="262626"/>
              </a:buClr>
              <a:buSzPts val="2400"/>
              <a:buChar char=" "/>
            </a:pPr>
            <a:r>
              <a:rPr lang="es-ES" sz="2400"/>
              <a:t>Lo que las personas dicen que quieren	</a:t>
            </a:r>
            <a:endParaRPr/>
          </a:p>
          <a:p>
            <a:pPr marL="260604" lvl="1" indent="-257175" algn="l" rtl="0">
              <a:lnSpc>
                <a:spcPct val="85000"/>
              </a:lnSpc>
              <a:spcBef>
                <a:spcPts val="450"/>
              </a:spcBef>
              <a:spcAft>
                <a:spcPts val="0"/>
              </a:spcAft>
              <a:buClr>
                <a:srgbClr val="262626"/>
              </a:buClr>
              <a:buSzPts val="2800"/>
              <a:buChar char=" "/>
            </a:pPr>
            <a:r>
              <a:rPr lang="es-ES" sz="2800"/>
              <a:t>Creencias</a:t>
            </a:r>
            <a:endParaRPr/>
          </a:p>
          <a:p>
            <a:pPr marL="411480" lvl="2" indent="-411480" algn="l" rtl="0">
              <a:lnSpc>
                <a:spcPct val="85000"/>
              </a:lnSpc>
              <a:spcBef>
                <a:spcPts val="450"/>
              </a:spcBef>
              <a:spcAft>
                <a:spcPts val="0"/>
              </a:spcAft>
              <a:buClr>
                <a:srgbClr val="262626"/>
              </a:buClr>
              <a:buSzPts val="2400"/>
              <a:buChar char=" "/>
            </a:pPr>
            <a:r>
              <a:rPr lang="es-ES" sz="2400"/>
              <a:t>Lo que las personas creen que es verdad</a:t>
            </a:r>
            <a:endParaRPr/>
          </a:p>
          <a:p>
            <a:pPr marL="260604" lvl="1" indent="-257175" algn="l" rtl="0">
              <a:lnSpc>
                <a:spcPct val="85000"/>
              </a:lnSpc>
              <a:spcBef>
                <a:spcPts val="450"/>
              </a:spcBef>
              <a:spcAft>
                <a:spcPts val="0"/>
              </a:spcAft>
              <a:buClr>
                <a:srgbClr val="262626"/>
              </a:buClr>
              <a:buSzPts val="2800"/>
              <a:buChar char=" "/>
            </a:pPr>
            <a:r>
              <a:rPr lang="es-ES" sz="2800"/>
              <a:t>Comportamiento</a:t>
            </a:r>
            <a:endParaRPr/>
          </a:p>
          <a:p>
            <a:pPr marL="411480" lvl="2" indent="-411480" algn="l" rtl="0">
              <a:lnSpc>
                <a:spcPct val="85000"/>
              </a:lnSpc>
              <a:spcBef>
                <a:spcPts val="450"/>
              </a:spcBef>
              <a:spcAft>
                <a:spcPts val="0"/>
              </a:spcAft>
              <a:buClr>
                <a:srgbClr val="262626"/>
              </a:buClr>
              <a:buSzPts val="2400"/>
              <a:buChar char=" "/>
            </a:pPr>
            <a:r>
              <a:rPr lang="es-ES" sz="2400"/>
              <a:t>Lo que realmente hacen</a:t>
            </a:r>
            <a:endParaRPr/>
          </a:p>
          <a:p>
            <a:pPr marL="260604" lvl="1" indent="-257175" algn="l" rtl="0">
              <a:lnSpc>
                <a:spcPct val="85000"/>
              </a:lnSpc>
              <a:spcBef>
                <a:spcPts val="450"/>
              </a:spcBef>
              <a:spcAft>
                <a:spcPts val="0"/>
              </a:spcAft>
              <a:buClr>
                <a:srgbClr val="262626"/>
              </a:buClr>
              <a:buSzPts val="2800"/>
              <a:buChar char=" "/>
            </a:pPr>
            <a:r>
              <a:rPr lang="es-ES" sz="2800"/>
              <a:t>Características</a:t>
            </a:r>
            <a:endParaRPr/>
          </a:p>
          <a:p>
            <a:pPr marL="411480" lvl="2" indent="-411480" algn="l" rtl="0">
              <a:lnSpc>
                <a:spcPct val="85000"/>
              </a:lnSpc>
              <a:spcBef>
                <a:spcPts val="450"/>
              </a:spcBef>
              <a:spcAft>
                <a:spcPts val="0"/>
              </a:spcAft>
              <a:buClr>
                <a:srgbClr val="262626"/>
              </a:buClr>
              <a:buSzPts val="2400"/>
              <a:buChar char=" "/>
            </a:pPr>
            <a:r>
              <a:rPr lang="es-ES" sz="2400"/>
              <a:t>De las personas o cosas</a:t>
            </a:r>
            <a:endParaRPr/>
          </a:p>
        </p:txBody>
      </p:sp>
      <p:sp>
        <p:nvSpPr>
          <p:cNvPr id="913" name="Google Shape;913;p120"/>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914" name="Google Shape;914;p120"/>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96"/>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29" name="Google Shape;329;p96"/>
          <p:cNvSpPr txBox="1">
            <a:spLocks noGrp="1"/>
          </p:cNvSpPr>
          <p:nvPr>
            <p:ph type="body" idx="1"/>
          </p:nvPr>
        </p:nvSpPr>
        <p:spPr>
          <a:xfrm>
            <a:off x="665285" y="1622611"/>
            <a:ext cx="11195022" cy="4155968"/>
          </a:xfrm>
          <a:prstGeom prst="rect">
            <a:avLst/>
          </a:prstGeom>
          <a:noFill/>
          <a:ln>
            <a:noFill/>
          </a:ln>
        </p:spPr>
        <p:txBody>
          <a:bodyPr spcFirstLastPara="1" wrap="square" lIns="0" tIns="45700" rIns="0" bIns="45700" anchor="t" anchorCtr="0">
            <a:noAutofit/>
          </a:bodyPr>
          <a:lstStyle/>
          <a:p>
            <a:pPr marL="457200" lvl="0" indent="-342900" algn="l" rtl="0">
              <a:lnSpc>
                <a:spcPct val="90000"/>
              </a:lnSpc>
              <a:spcBef>
                <a:spcPts val="1200"/>
              </a:spcBef>
              <a:spcAft>
                <a:spcPts val="0"/>
              </a:spcAft>
              <a:buSzPts val="1800"/>
              <a:buChar char=" "/>
            </a:pPr>
            <a:r>
              <a:rPr lang="es-ES" sz="2400" dirty="0"/>
              <a:t>Aprobación de la materia:</a:t>
            </a:r>
            <a:endParaRPr dirty="0"/>
          </a:p>
          <a:p>
            <a:pPr marL="457200" lvl="0" indent="-342900" algn="l" rtl="0">
              <a:lnSpc>
                <a:spcPct val="90000"/>
              </a:lnSpc>
              <a:spcBef>
                <a:spcPts val="1200"/>
              </a:spcBef>
              <a:spcAft>
                <a:spcPts val="0"/>
              </a:spcAft>
              <a:buSzPts val="1800"/>
              <a:buChar char=" "/>
            </a:pPr>
            <a:r>
              <a:rPr lang="es-ES" sz="1800" b="1" dirty="0"/>
              <a:t>El final de la materia se aprobará optando entre:</a:t>
            </a:r>
            <a:endParaRPr sz="1800" b="1" dirty="0"/>
          </a:p>
          <a:p>
            <a:pPr marL="571500" lvl="1" indent="0" algn="l" rtl="0">
              <a:lnSpc>
                <a:spcPct val="90000"/>
              </a:lnSpc>
              <a:spcBef>
                <a:spcPts val="200"/>
              </a:spcBef>
              <a:spcAft>
                <a:spcPts val="0"/>
              </a:spcAft>
              <a:buSzPts val="1800"/>
              <a:buNone/>
            </a:pPr>
            <a:r>
              <a:rPr lang="es-ES" dirty="0"/>
              <a:t>1 - Rendir un examen teórico (con  un </a:t>
            </a:r>
            <a:r>
              <a:rPr lang="es-ES" dirty="0" err="1"/>
              <a:t>recuperatorio</a:t>
            </a:r>
            <a:r>
              <a:rPr lang="es-ES" dirty="0"/>
              <a:t> ) durante la cursada sacando más de 6 (seis)  o más. Además debe realizarse un Trabajo Práctico grupal de Teoría que debe aprobarse con nota 6(seis) o más e inscribiéndose a una mesa de final. </a:t>
            </a:r>
            <a:endParaRPr dirty="0"/>
          </a:p>
          <a:p>
            <a:pPr marL="571500" lvl="1" indent="0" algn="l" rtl="0">
              <a:lnSpc>
                <a:spcPct val="90000"/>
              </a:lnSpc>
              <a:spcBef>
                <a:spcPts val="200"/>
              </a:spcBef>
              <a:spcAft>
                <a:spcPts val="0"/>
              </a:spcAft>
              <a:buSzPts val="1800"/>
              <a:buNone/>
            </a:pPr>
            <a:r>
              <a:rPr lang="es-ES" dirty="0"/>
              <a:t>O </a:t>
            </a:r>
            <a:endParaRPr dirty="0"/>
          </a:p>
          <a:p>
            <a:pPr marL="571500" lvl="1" indent="0" algn="l" rtl="0">
              <a:lnSpc>
                <a:spcPct val="90000"/>
              </a:lnSpc>
              <a:spcBef>
                <a:spcPts val="200"/>
              </a:spcBef>
              <a:spcAft>
                <a:spcPts val="0"/>
              </a:spcAft>
              <a:buSzPts val="1800"/>
              <a:buNone/>
            </a:pPr>
            <a:r>
              <a:rPr lang="es-ES" dirty="0"/>
              <a:t>2 - Rendir examen escrito en las mesas de final. </a:t>
            </a:r>
            <a:endParaRPr dirty="0"/>
          </a:p>
          <a:p>
            <a:pPr marL="457200" lvl="0" indent="-342900" algn="l" rtl="0">
              <a:lnSpc>
                <a:spcPct val="90000"/>
              </a:lnSpc>
              <a:spcBef>
                <a:spcPts val="1200"/>
              </a:spcBef>
              <a:spcAft>
                <a:spcPts val="0"/>
              </a:spcAft>
              <a:buSzPts val="1800"/>
              <a:buChar char=" "/>
            </a:pPr>
            <a:r>
              <a:rPr lang="es-ES" sz="1800" b="1" dirty="0"/>
              <a:t>Los alumnos que elijan la primera opción deben cumplir con las siguientes condiciones:</a:t>
            </a:r>
            <a:endParaRPr sz="1800" b="1" dirty="0"/>
          </a:p>
          <a:p>
            <a:pPr marL="954405" lvl="3" indent="-342900" algn="l" rtl="0">
              <a:lnSpc>
                <a:spcPct val="90000"/>
              </a:lnSpc>
              <a:spcBef>
                <a:spcPts val="400"/>
              </a:spcBef>
              <a:spcAft>
                <a:spcPts val="0"/>
              </a:spcAft>
              <a:buSzPts val="1800"/>
              <a:buFont typeface="Arial"/>
              <a:buAutoNum type="arabicPeriod"/>
            </a:pPr>
            <a:r>
              <a:rPr lang="es-ES" sz="1800" dirty="0"/>
              <a:t>Contar con 80% asistencia a las teorías.</a:t>
            </a:r>
            <a:endParaRPr sz="1800" dirty="0"/>
          </a:p>
          <a:p>
            <a:pPr marL="954405" lvl="3" indent="-342900" algn="l" rtl="0">
              <a:lnSpc>
                <a:spcPct val="90000"/>
              </a:lnSpc>
              <a:spcBef>
                <a:spcPts val="400"/>
              </a:spcBef>
              <a:spcAft>
                <a:spcPts val="0"/>
              </a:spcAft>
              <a:buSzPts val="1800"/>
              <a:buFont typeface="Arial"/>
              <a:buAutoNum type="arabicPeriod"/>
            </a:pPr>
            <a:r>
              <a:rPr lang="es-ES" sz="1800" dirty="0"/>
              <a:t>Presentarse y aprobar  el examen teórico y Trabajo práctico grupal.</a:t>
            </a:r>
            <a:endParaRPr sz="1800" dirty="0"/>
          </a:p>
          <a:p>
            <a:pPr marL="954405" lvl="3" indent="-330200" algn="l" rtl="0">
              <a:lnSpc>
                <a:spcPct val="90000"/>
              </a:lnSpc>
              <a:spcBef>
                <a:spcPts val="400"/>
              </a:spcBef>
              <a:spcAft>
                <a:spcPts val="0"/>
              </a:spcAft>
              <a:buSzPts val="1600"/>
              <a:buAutoNum type="arabicPeriod"/>
            </a:pPr>
            <a:r>
              <a:rPr lang="es-ES" sz="1800" dirty="0"/>
              <a:t>Aprobar la cursada (con el régimen de cursada)</a:t>
            </a:r>
            <a:endParaRPr sz="1800" dirty="0"/>
          </a:p>
          <a:p>
            <a:pPr marL="954405" lvl="3" indent="-342900" algn="l" rtl="0">
              <a:lnSpc>
                <a:spcPct val="90000"/>
              </a:lnSpc>
              <a:spcBef>
                <a:spcPts val="400"/>
              </a:spcBef>
              <a:spcAft>
                <a:spcPts val="0"/>
              </a:spcAft>
              <a:buSzPts val="1800"/>
              <a:buFont typeface="Arial"/>
              <a:buAutoNum type="arabicPeriod"/>
            </a:pPr>
            <a:r>
              <a:rPr lang="es-ES" sz="1800" dirty="0"/>
              <a:t>Inscribirse en una mesa de final en el término de NO más de 1 año de finalizada la cursada según el calendario académico, transcurrido el cual la aprobación NO tendrá más validez.</a:t>
            </a:r>
            <a:endParaRPr sz="1800" dirty="0"/>
          </a:p>
        </p:txBody>
      </p:sp>
      <p:sp>
        <p:nvSpPr>
          <p:cNvPr id="330" name="Google Shape;330;p96"/>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s-ES"/>
              <a:t>Ingeniería de Software I  2022</a:t>
            </a:r>
            <a:endParaRPr/>
          </a:p>
        </p:txBody>
      </p:sp>
      <p:sp>
        <p:nvSpPr>
          <p:cNvPr id="331" name="Google Shape;331;p96"/>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6</a:t>
            </a:fld>
            <a:endParaRPr/>
          </a:p>
        </p:txBody>
      </p:sp>
    </p:spTree>
  </p:cSld>
  <p:clrMapOvr>
    <a:masterClrMapping/>
  </p:clrMapOvr>
  <p:transition spd="med">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12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Cuestionarios</a:t>
            </a:r>
            <a:endParaRPr/>
          </a:p>
        </p:txBody>
      </p:sp>
      <p:sp>
        <p:nvSpPr>
          <p:cNvPr id="920" name="Google Shape;920;p12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60</a:t>
            </a:fld>
            <a:endParaRPr/>
          </a:p>
        </p:txBody>
      </p:sp>
      <p:sp>
        <p:nvSpPr>
          <p:cNvPr id="921" name="Google Shape;921;p121"/>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203200" algn="l" rtl="0">
              <a:lnSpc>
                <a:spcPct val="85000"/>
              </a:lnSpc>
              <a:spcBef>
                <a:spcPts val="0"/>
              </a:spcBef>
              <a:spcAft>
                <a:spcPts val="0"/>
              </a:spcAft>
              <a:buClr>
                <a:srgbClr val="C00000"/>
              </a:buClr>
              <a:buSzPts val="3200"/>
              <a:buFont typeface="Arial"/>
              <a:buChar char="»"/>
            </a:pPr>
            <a:r>
              <a:rPr lang="es-ES" sz="3200"/>
              <a:t>Cuándo usar Cuestionarios</a:t>
            </a:r>
            <a:endParaRPr/>
          </a:p>
          <a:p>
            <a:pPr marL="260604" lvl="1" indent="-257175" algn="l" rtl="0">
              <a:lnSpc>
                <a:spcPct val="85000"/>
              </a:lnSpc>
              <a:spcBef>
                <a:spcPts val="450"/>
              </a:spcBef>
              <a:spcAft>
                <a:spcPts val="0"/>
              </a:spcAft>
              <a:buClr>
                <a:srgbClr val="262626"/>
              </a:buClr>
              <a:buSzPts val="2800"/>
              <a:buChar char=" "/>
            </a:pPr>
            <a:r>
              <a:rPr lang="es-ES" sz="2800"/>
              <a:t>Las personas están dispersas geográficamente</a:t>
            </a:r>
            <a:endParaRPr/>
          </a:p>
          <a:p>
            <a:pPr marL="411480" lvl="2" indent="-411480" algn="l" rtl="0">
              <a:lnSpc>
                <a:spcPct val="85000"/>
              </a:lnSpc>
              <a:spcBef>
                <a:spcPts val="450"/>
              </a:spcBef>
              <a:spcAft>
                <a:spcPts val="0"/>
              </a:spcAft>
              <a:buClr>
                <a:srgbClr val="262626"/>
              </a:buClr>
              <a:buSzPts val="2400"/>
              <a:buChar char=" "/>
            </a:pPr>
            <a:r>
              <a:rPr lang="es-ES" sz="2400"/>
              <a:t>Diferentes oficinas o ciudades</a:t>
            </a:r>
            <a:endParaRPr/>
          </a:p>
          <a:p>
            <a:pPr marL="260604" lvl="1" indent="-257175" algn="l" rtl="0">
              <a:lnSpc>
                <a:spcPct val="85000"/>
              </a:lnSpc>
              <a:spcBef>
                <a:spcPts val="450"/>
              </a:spcBef>
              <a:spcAft>
                <a:spcPts val="0"/>
              </a:spcAft>
              <a:buClr>
                <a:srgbClr val="262626"/>
              </a:buClr>
              <a:buSzPts val="2800"/>
              <a:buChar char=" "/>
            </a:pPr>
            <a:r>
              <a:rPr lang="es-ES" sz="2800"/>
              <a:t>Muchas  personas involucradas </a:t>
            </a:r>
            <a:endParaRPr/>
          </a:p>
          <a:p>
            <a:pPr marL="411480" lvl="2" indent="-411480" algn="l" rtl="0">
              <a:lnSpc>
                <a:spcPct val="85000"/>
              </a:lnSpc>
              <a:spcBef>
                <a:spcPts val="450"/>
              </a:spcBef>
              <a:spcAft>
                <a:spcPts val="0"/>
              </a:spcAft>
              <a:buClr>
                <a:srgbClr val="262626"/>
              </a:buClr>
              <a:buSzPts val="2400"/>
              <a:buChar char=" "/>
            </a:pPr>
            <a:r>
              <a:rPr lang="es-ES" sz="2400"/>
              <a:t>Clientes o usuarios</a:t>
            </a:r>
            <a:endParaRPr/>
          </a:p>
          <a:p>
            <a:pPr marL="260604" lvl="1" indent="-257175" algn="l" rtl="0">
              <a:lnSpc>
                <a:spcPct val="85000"/>
              </a:lnSpc>
              <a:spcBef>
                <a:spcPts val="450"/>
              </a:spcBef>
              <a:spcAft>
                <a:spcPts val="0"/>
              </a:spcAft>
              <a:buClr>
                <a:srgbClr val="262626"/>
              </a:buClr>
              <a:buSzPts val="2800"/>
              <a:buChar char=" "/>
            </a:pPr>
            <a:r>
              <a:rPr lang="es-ES" sz="2800"/>
              <a:t>Queremos obtener opiniones generales </a:t>
            </a:r>
            <a:endParaRPr/>
          </a:p>
          <a:p>
            <a:pPr marL="260604" lvl="1" indent="-257175" algn="l" rtl="0">
              <a:lnSpc>
                <a:spcPct val="85000"/>
              </a:lnSpc>
              <a:spcBef>
                <a:spcPts val="450"/>
              </a:spcBef>
              <a:spcAft>
                <a:spcPts val="0"/>
              </a:spcAft>
              <a:buClr>
                <a:srgbClr val="262626"/>
              </a:buClr>
              <a:buSzPts val="2800"/>
              <a:buChar char=" "/>
            </a:pPr>
            <a:r>
              <a:rPr lang="es-ES" sz="2800"/>
              <a:t>Queremos identificar problemas generales</a:t>
            </a:r>
            <a:endParaRPr sz="1600"/>
          </a:p>
          <a:p>
            <a:pPr marL="68580" lvl="0" indent="0" algn="l" rtl="0">
              <a:lnSpc>
                <a:spcPct val="85000"/>
              </a:lnSpc>
              <a:spcBef>
                <a:spcPts val="975"/>
              </a:spcBef>
              <a:spcAft>
                <a:spcPts val="0"/>
              </a:spcAft>
              <a:buClr>
                <a:srgbClr val="C00000"/>
              </a:buClr>
              <a:buSzPts val="1600"/>
              <a:buFont typeface="Arial"/>
              <a:buNone/>
            </a:pPr>
            <a:endParaRPr sz="1600"/>
          </a:p>
        </p:txBody>
      </p:sp>
      <p:sp>
        <p:nvSpPr>
          <p:cNvPr id="922" name="Google Shape;922;p121"/>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923" name="Google Shape;923;p121"/>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pic>
        <p:nvPicPr>
          <p:cNvPr id="928" name="Google Shape;928;p122" descr="http://www.latitudperiodico.com.ar/imagenes/dibujito_entrevistas.jpg"/>
          <p:cNvPicPr preferRelativeResize="0"/>
          <p:nvPr/>
        </p:nvPicPr>
        <p:blipFill rotWithShape="1">
          <a:blip r:embed="rId3">
            <a:alphaModFix/>
          </a:blip>
          <a:srcRect/>
          <a:stretch/>
        </p:blipFill>
        <p:spPr>
          <a:xfrm>
            <a:off x="5036127" y="4077072"/>
            <a:ext cx="3216780" cy="2627136"/>
          </a:xfrm>
          <a:prstGeom prst="rect">
            <a:avLst/>
          </a:prstGeom>
          <a:noFill/>
          <a:ln>
            <a:noFill/>
          </a:ln>
          <a:effectLst>
            <a:outerShdw blurRad="292100" dist="139700" dir="2700000" algn="tl" rotWithShape="0">
              <a:srgbClr val="333333">
                <a:alpha val="63921"/>
              </a:srgbClr>
            </a:outerShdw>
          </a:effectLst>
        </p:spPr>
      </p:pic>
      <p:sp>
        <p:nvSpPr>
          <p:cNvPr id="929" name="Google Shape;929;p12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930" name="Google Shape;930;p12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61</a:t>
            </a:fld>
            <a:endParaRPr/>
          </a:p>
        </p:txBody>
      </p:sp>
      <p:sp>
        <p:nvSpPr>
          <p:cNvPr id="931" name="Google Shape;931;p122"/>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77800" algn="l" rtl="0">
              <a:lnSpc>
                <a:spcPct val="85000"/>
              </a:lnSpc>
              <a:spcBef>
                <a:spcPts val="0"/>
              </a:spcBef>
              <a:spcAft>
                <a:spcPts val="0"/>
              </a:spcAft>
              <a:buClr>
                <a:srgbClr val="C00000"/>
              </a:buClr>
              <a:buSzPts val="2800"/>
              <a:buFont typeface="Arial"/>
              <a:buChar char="»"/>
            </a:pPr>
            <a:r>
              <a:rPr lang="es-ES" sz="2800"/>
              <a:t>Técnica de exploración mediante la cual el analista de sistemas recolecta información de las personas a través de la interacción cara a cara.</a:t>
            </a:r>
            <a:endParaRPr/>
          </a:p>
          <a:p>
            <a:pPr marL="68580" lvl="0" indent="-177800" algn="l" rtl="0">
              <a:lnSpc>
                <a:spcPct val="85000"/>
              </a:lnSpc>
              <a:spcBef>
                <a:spcPts val="975"/>
              </a:spcBef>
              <a:spcAft>
                <a:spcPts val="0"/>
              </a:spcAft>
              <a:buClr>
                <a:srgbClr val="C00000"/>
              </a:buClr>
              <a:buSzPts val="2800"/>
              <a:buFont typeface="Arial"/>
              <a:buChar char="»"/>
            </a:pPr>
            <a:r>
              <a:rPr lang="es-ES" sz="2800"/>
              <a:t>Es una conversación con un propósito específico, que se basa en un formato de preguntas y respuestas en general.</a:t>
            </a:r>
            <a:endParaRPr/>
          </a:p>
          <a:p>
            <a:pPr marL="68580" lvl="0" indent="-177800" algn="l" rtl="0">
              <a:lnSpc>
                <a:spcPct val="85000"/>
              </a:lnSpc>
              <a:spcBef>
                <a:spcPts val="975"/>
              </a:spcBef>
              <a:spcAft>
                <a:spcPts val="0"/>
              </a:spcAft>
              <a:buClr>
                <a:srgbClr val="C00000"/>
              </a:buClr>
              <a:buSzPts val="2800"/>
              <a:buFont typeface="Arial"/>
              <a:buChar char="»"/>
            </a:pPr>
            <a:r>
              <a:rPr lang="es-ES" sz="2800"/>
              <a:t>Conocer opiniones y sentimientos del entrevistado.</a:t>
            </a:r>
            <a:endParaRPr sz="2800"/>
          </a:p>
        </p:txBody>
      </p:sp>
      <p:sp>
        <p:nvSpPr>
          <p:cNvPr id="932" name="Google Shape;932;p122"/>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933" name="Google Shape;933;p12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12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939" name="Google Shape;939;p12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62</a:t>
            </a:fld>
            <a:endParaRPr/>
          </a:p>
        </p:txBody>
      </p:sp>
      <p:sp>
        <p:nvSpPr>
          <p:cNvPr id="940" name="Google Shape;940;p123"/>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27000" algn="l" rtl="0">
              <a:lnSpc>
                <a:spcPct val="85000"/>
              </a:lnSpc>
              <a:spcBef>
                <a:spcPts val="0"/>
              </a:spcBef>
              <a:spcAft>
                <a:spcPts val="0"/>
              </a:spcAft>
              <a:buClr>
                <a:srgbClr val="C00000"/>
              </a:buClr>
              <a:buSzPts val="2000"/>
              <a:buFont typeface="Arial"/>
              <a:buChar char="»"/>
            </a:pPr>
            <a:r>
              <a:rPr lang="es-ES" sz="2000"/>
              <a:t>Tipo de información obtenida</a:t>
            </a:r>
            <a:endParaRPr/>
          </a:p>
        </p:txBody>
      </p:sp>
      <p:sp>
        <p:nvSpPr>
          <p:cNvPr id="941" name="Google Shape;941;p123"/>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graphicFrame>
        <p:nvGraphicFramePr>
          <p:cNvPr id="942" name="Google Shape;942;p123"/>
          <p:cNvGraphicFramePr/>
          <p:nvPr/>
        </p:nvGraphicFramePr>
        <p:xfrm>
          <a:off x="5661561" y="3409952"/>
          <a:ext cx="4284425" cy="2733675"/>
        </p:xfrm>
        <a:graphic>
          <a:graphicData uri="http://schemas.openxmlformats.org/presentationml/2006/ole">
            <mc:AlternateContent xmlns:mc="http://schemas.openxmlformats.org/markup-compatibility/2006">
              <mc:Choice xmlns:v="urn:schemas-microsoft-com:vml" Requires="v">
                <p:oleObj spid="_x0000_s1028" r:id="rId4" imgW="4284425" imgH="2733675" progId="">
                  <p:embed/>
                </p:oleObj>
              </mc:Choice>
              <mc:Fallback>
                <p:oleObj r:id="rId4" imgW="4284425" imgH="2733675" progId="">
                  <p:embed/>
                  <p:pic>
                    <p:nvPicPr>
                      <p:cNvPr id="942" name="Google Shape;942;p123"/>
                      <p:cNvPicPr preferRelativeResize="0"/>
                      <p:nvPr/>
                    </p:nvPicPr>
                    <p:blipFill rotWithShape="1">
                      <a:blip r:embed="rId5">
                        <a:alphaModFix/>
                      </a:blip>
                      <a:srcRect/>
                      <a:stretch/>
                    </p:blipFill>
                    <p:spPr>
                      <a:xfrm>
                        <a:off x="5661561" y="3409952"/>
                        <a:ext cx="4284425" cy="2733675"/>
                      </a:xfrm>
                      <a:prstGeom prst="rect">
                        <a:avLst/>
                      </a:prstGeom>
                      <a:noFill/>
                      <a:ln>
                        <a:noFill/>
                      </a:ln>
                    </p:spPr>
                  </p:pic>
                </p:oleObj>
              </mc:Fallback>
            </mc:AlternateContent>
          </a:graphicData>
        </a:graphic>
      </p:graphicFrame>
      <p:sp>
        <p:nvSpPr>
          <p:cNvPr id="943" name="Google Shape;943;p123"/>
          <p:cNvSpPr/>
          <p:nvPr/>
        </p:nvSpPr>
        <p:spPr>
          <a:xfrm>
            <a:off x="5891084" y="3810000"/>
            <a:ext cx="983261" cy="52065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1" i="0" u="none" strike="noStrike" cap="none">
                <a:solidFill>
                  <a:schemeClr val="dk1"/>
                </a:solidFill>
                <a:latin typeface="Calibri"/>
                <a:ea typeface="Calibri"/>
                <a:cs typeface="Calibri"/>
                <a:sym typeface="Calibri"/>
              </a:rPr>
              <a:t>OPINIONES</a:t>
            </a:r>
            <a:endParaRPr sz="1400" b="0" i="0" u="none" strike="noStrike" cap="none">
              <a:solidFill>
                <a:srgbClr val="000000"/>
              </a:solidFill>
              <a:latin typeface="Arial"/>
              <a:ea typeface="Arial"/>
              <a:cs typeface="Arial"/>
              <a:sym typeface="Arial"/>
            </a:endParaRPr>
          </a:p>
        </p:txBody>
      </p:sp>
      <p:sp>
        <p:nvSpPr>
          <p:cNvPr id="944" name="Google Shape;944;p123"/>
          <p:cNvSpPr/>
          <p:nvPr/>
        </p:nvSpPr>
        <p:spPr>
          <a:xfrm>
            <a:off x="7470649" y="5018088"/>
            <a:ext cx="1633755" cy="305212"/>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1" i="0" u="none" strike="noStrike" cap="none">
                <a:solidFill>
                  <a:schemeClr val="dk1"/>
                </a:solidFill>
                <a:latin typeface="Calibri"/>
                <a:ea typeface="Calibri"/>
                <a:cs typeface="Calibri"/>
                <a:sym typeface="Calibri"/>
              </a:rPr>
              <a:t>SENTIMIENTOS</a:t>
            </a:r>
            <a:endParaRPr sz="1400" b="0" i="0" u="none" strike="noStrike" cap="none">
              <a:solidFill>
                <a:srgbClr val="000000"/>
              </a:solidFill>
              <a:latin typeface="Arial"/>
              <a:ea typeface="Arial"/>
              <a:cs typeface="Arial"/>
              <a:sym typeface="Arial"/>
            </a:endParaRPr>
          </a:p>
        </p:txBody>
      </p:sp>
      <p:sp>
        <p:nvSpPr>
          <p:cNvPr id="945" name="Google Shape;945;p123"/>
          <p:cNvSpPr/>
          <p:nvPr/>
        </p:nvSpPr>
        <p:spPr>
          <a:xfrm>
            <a:off x="7470647" y="3821113"/>
            <a:ext cx="957509" cy="52065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1" i="0" u="none" strike="noStrike" cap="none">
                <a:solidFill>
                  <a:schemeClr val="dk1"/>
                </a:solidFill>
                <a:latin typeface="Calibri"/>
                <a:ea typeface="Calibri"/>
                <a:cs typeface="Calibri"/>
                <a:sym typeface="Calibri"/>
              </a:rPr>
              <a:t>OBJETIVOS</a:t>
            </a:r>
            <a:endParaRPr sz="1400" b="0" i="0" u="none" strike="noStrike" cap="none">
              <a:solidFill>
                <a:srgbClr val="000000"/>
              </a:solidFill>
              <a:latin typeface="Arial"/>
              <a:ea typeface="Arial"/>
              <a:cs typeface="Arial"/>
              <a:sym typeface="Arial"/>
            </a:endParaRPr>
          </a:p>
        </p:txBody>
      </p:sp>
      <p:sp>
        <p:nvSpPr>
          <p:cNvPr id="946" name="Google Shape;946;p123"/>
          <p:cNvSpPr/>
          <p:nvPr/>
        </p:nvSpPr>
        <p:spPr>
          <a:xfrm>
            <a:off x="5738070" y="4811715"/>
            <a:ext cx="1617817" cy="52065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1" i="0" u="none" strike="noStrike" cap="none">
                <a:solidFill>
                  <a:schemeClr val="dk1"/>
                </a:solidFill>
                <a:latin typeface="Calibri"/>
                <a:ea typeface="Calibri"/>
                <a:cs typeface="Calibri"/>
                <a:sym typeface="Calibri"/>
              </a:rPr>
              <a:t>PROCEDIM. INFORMALES</a:t>
            </a:r>
            <a:endParaRPr sz="1400" b="0" i="0" u="none" strike="noStrike" cap="none">
              <a:solidFill>
                <a:srgbClr val="000000"/>
              </a:solidFill>
              <a:latin typeface="Arial"/>
              <a:ea typeface="Arial"/>
              <a:cs typeface="Arial"/>
              <a:sym typeface="Arial"/>
            </a:endParaRPr>
          </a:p>
        </p:txBody>
      </p:sp>
      <p:sp>
        <p:nvSpPr>
          <p:cNvPr id="947" name="Google Shape;947;p123"/>
          <p:cNvSpPr/>
          <p:nvPr/>
        </p:nvSpPr>
        <p:spPr>
          <a:xfrm>
            <a:off x="3011764" y="2492896"/>
            <a:ext cx="2385856" cy="2952328"/>
          </a:xfrm>
          <a:prstGeom prst="curvedRightArrow">
            <a:avLst>
              <a:gd name="adj1" fmla="val 24776"/>
              <a:gd name="adj2" fmla="val 65185"/>
              <a:gd name="adj3" fmla="val 33333"/>
            </a:avLst>
          </a:prstGeom>
          <a:solidFill>
            <a:schemeClr val="accent2"/>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48" name="Google Shape;948;p123"/>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953" name="Google Shape;953;p124"/>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954" name="Google Shape;954;p12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63</a:t>
            </a:fld>
            <a:endParaRPr/>
          </a:p>
        </p:txBody>
      </p:sp>
      <p:sp>
        <p:nvSpPr>
          <p:cNvPr id="955" name="Google Shape;955;p124"/>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90500" algn="l" rtl="0">
              <a:lnSpc>
                <a:spcPct val="75000"/>
              </a:lnSpc>
              <a:spcBef>
                <a:spcPts val="0"/>
              </a:spcBef>
              <a:spcAft>
                <a:spcPts val="0"/>
              </a:spcAft>
              <a:buClr>
                <a:srgbClr val="C00000"/>
              </a:buClr>
              <a:buSzPts val="3000"/>
              <a:buFont typeface="Arial"/>
              <a:buChar char="»"/>
            </a:pPr>
            <a:r>
              <a:rPr lang="es-ES" sz="3000"/>
              <a:t>Ventajas</a:t>
            </a:r>
            <a:endParaRPr/>
          </a:p>
          <a:p>
            <a:pPr marL="260604" lvl="1" indent="-257175" algn="l" rtl="0">
              <a:lnSpc>
                <a:spcPct val="75000"/>
              </a:lnSpc>
              <a:spcBef>
                <a:spcPts val="450"/>
              </a:spcBef>
              <a:spcAft>
                <a:spcPts val="0"/>
              </a:spcAft>
              <a:buClr>
                <a:srgbClr val="262626"/>
              </a:buClr>
              <a:buSzPts val="2600"/>
              <a:buChar char=" "/>
            </a:pPr>
            <a:r>
              <a:rPr lang="es-ES" sz="2600"/>
              <a:t>El entrevistado se siente incluido en el proyecto</a:t>
            </a:r>
            <a:endParaRPr/>
          </a:p>
          <a:p>
            <a:pPr marL="260604" lvl="1" indent="-257175" algn="l" rtl="0">
              <a:lnSpc>
                <a:spcPct val="75000"/>
              </a:lnSpc>
              <a:spcBef>
                <a:spcPts val="450"/>
              </a:spcBef>
              <a:spcAft>
                <a:spcPts val="0"/>
              </a:spcAft>
              <a:buClr>
                <a:srgbClr val="262626"/>
              </a:buClr>
              <a:buSzPts val="2600"/>
              <a:buChar char=" "/>
            </a:pPr>
            <a:r>
              <a:rPr lang="es-ES" sz="2600"/>
              <a:t>Es posible obtener una retroalimentación del encuestado</a:t>
            </a:r>
            <a:endParaRPr/>
          </a:p>
          <a:p>
            <a:pPr marL="260604" lvl="1" indent="-257175" algn="l" rtl="0">
              <a:lnSpc>
                <a:spcPct val="75000"/>
              </a:lnSpc>
              <a:spcBef>
                <a:spcPts val="450"/>
              </a:spcBef>
              <a:spcAft>
                <a:spcPts val="0"/>
              </a:spcAft>
              <a:buClr>
                <a:srgbClr val="262626"/>
              </a:buClr>
              <a:buSzPts val="2600"/>
              <a:buChar char=" "/>
            </a:pPr>
            <a:r>
              <a:rPr lang="es-ES" sz="2600"/>
              <a:t>Es posible adaptar las preguntas de acuerdo al entrevistado</a:t>
            </a:r>
            <a:endParaRPr/>
          </a:p>
          <a:p>
            <a:pPr marL="260604" lvl="1" indent="-257175" algn="l" rtl="0">
              <a:lnSpc>
                <a:spcPct val="75000"/>
              </a:lnSpc>
              <a:spcBef>
                <a:spcPts val="450"/>
              </a:spcBef>
              <a:spcAft>
                <a:spcPts val="0"/>
              </a:spcAft>
              <a:buClr>
                <a:srgbClr val="262626"/>
              </a:buClr>
              <a:buSzPts val="2600"/>
              <a:buChar char=" "/>
            </a:pPr>
            <a:r>
              <a:rPr lang="es-ES" sz="2600"/>
              <a:t>Información no verbal observando las acciones y expresiones del entrevistado</a:t>
            </a:r>
            <a:endParaRPr/>
          </a:p>
          <a:p>
            <a:pPr marL="68580" lvl="0" indent="-190500" algn="l" rtl="0">
              <a:lnSpc>
                <a:spcPct val="75000"/>
              </a:lnSpc>
              <a:spcBef>
                <a:spcPts val="975"/>
              </a:spcBef>
              <a:spcAft>
                <a:spcPts val="0"/>
              </a:spcAft>
              <a:buClr>
                <a:srgbClr val="C00000"/>
              </a:buClr>
              <a:buSzPts val="3000"/>
              <a:buFont typeface="Arial"/>
              <a:buChar char="»"/>
            </a:pPr>
            <a:r>
              <a:rPr lang="es-ES" sz="3000"/>
              <a:t>Desventaja</a:t>
            </a:r>
            <a:endParaRPr/>
          </a:p>
          <a:p>
            <a:pPr marL="260604" lvl="1" indent="-257175" algn="l" rtl="0">
              <a:lnSpc>
                <a:spcPct val="75000"/>
              </a:lnSpc>
              <a:spcBef>
                <a:spcPts val="450"/>
              </a:spcBef>
              <a:spcAft>
                <a:spcPts val="0"/>
              </a:spcAft>
              <a:buClr>
                <a:srgbClr val="262626"/>
              </a:buClr>
              <a:buSzPts val="2600"/>
              <a:buChar char=" "/>
            </a:pPr>
            <a:r>
              <a:rPr lang="es-ES" sz="2600"/>
              <a:t>Costosas</a:t>
            </a:r>
            <a:endParaRPr/>
          </a:p>
          <a:p>
            <a:pPr marL="260604" lvl="1" indent="-257175" algn="l" rtl="0">
              <a:lnSpc>
                <a:spcPct val="75000"/>
              </a:lnSpc>
              <a:spcBef>
                <a:spcPts val="450"/>
              </a:spcBef>
              <a:spcAft>
                <a:spcPts val="0"/>
              </a:spcAft>
              <a:buClr>
                <a:srgbClr val="262626"/>
              </a:buClr>
              <a:buSzPts val="2600"/>
              <a:buChar char=" "/>
            </a:pPr>
            <a:r>
              <a:rPr lang="es-ES" sz="2600"/>
              <a:t>Tiempo y recursos humanos</a:t>
            </a:r>
            <a:endParaRPr/>
          </a:p>
          <a:p>
            <a:pPr marL="260604" lvl="1" indent="-257175" algn="l" rtl="0">
              <a:lnSpc>
                <a:spcPct val="75000"/>
              </a:lnSpc>
              <a:spcBef>
                <a:spcPts val="450"/>
              </a:spcBef>
              <a:spcAft>
                <a:spcPts val="0"/>
              </a:spcAft>
              <a:buClr>
                <a:srgbClr val="262626"/>
              </a:buClr>
              <a:buSzPts val="2600"/>
              <a:buChar char=" "/>
            </a:pPr>
            <a:r>
              <a:rPr lang="es-ES" sz="2600"/>
              <a:t>Las entrevistas dependen en gran parte de las habilidades del entrevistador</a:t>
            </a:r>
            <a:endParaRPr/>
          </a:p>
          <a:p>
            <a:pPr marL="260604" lvl="1" indent="-257175" algn="l" rtl="0">
              <a:lnSpc>
                <a:spcPct val="75000"/>
              </a:lnSpc>
              <a:spcBef>
                <a:spcPts val="450"/>
              </a:spcBef>
              <a:spcAft>
                <a:spcPts val="0"/>
              </a:spcAft>
              <a:buClr>
                <a:srgbClr val="262626"/>
              </a:buClr>
              <a:buSzPts val="2600"/>
              <a:buChar char=" "/>
            </a:pPr>
            <a:r>
              <a:rPr lang="es-ES" sz="2600"/>
              <a:t>No aplicable a distancia</a:t>
            </a:r>
            <a:endParaRPr/>
          </a:p>
        </p:txBody>
      </p:sp>
      <p:sp>
        <p:nvSpPr>
          <p:cNvPr id="956" name="Google Shape;956;p124"/>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957" name="Google Shape;957;p124"/>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12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963" name="Google Shape;963;p12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64</a:t>
            </a:fld>
            <a:endParaRPr/>
          </a:p>
        </p:txBody>
      </p:sp>
      <p:sp>
        <p:nvSpPr>
          <p:cNvPr id="964" name="Google Shape;964;p12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203200" algn="l" rtl="0">
              <a:lnSpc>
                <a:spcPct val="85000"/>
              </a:lnSpc>
              <a:spcBef>
                <a:spcPts val="0"/>
              </a:spcBef>
              <a:spcAft>
                <a:spcPts val="0"/>
              </a:spcAft>
              <a:buClr>
                <a:srgbClr val="C00000"/>
              </a:buClr>
              <a:buSzPts val="3200"/>
              <a:buFont typeface="Arial"/>
              <a:buChar char="»"/>
            </a:pPr>
            <a:r>
              <a:rPr lang="es-ES" sz="3200"/>
              <a:t>Tipos de entrevistas</a:t>
            </a:r>
            <a:endParaRPr/>
          </a:p>
          <a:p>
            <a:pPr marL="260604" lvl="1" indent="-257175" algn="l" rtl="0">
              <a:lnSpc>
                <a:spcPct val="85000"/>
              </a:lnSpc>
              <a:spcBef>
                <a:spcPts val="450"/>
              </a:spcBef>
              <a:spcAft>
                <a:spcPts val="0"/>
              </a:spcAft>
              <a:buClr>
                <a:srgbClr val="262626"/>
              </a:buClr>
              <a:buSzPts val="2800"/>
              <a:buChar char=" "/>
            </a:pPr>
            <a:r>
              <a:rPr lang="es-ES" sz="2800"/>
              <a:t>Estructuradas (Cerradas)</a:t>
            </a:r>
            <a:endParaRPr/>
          </a:p>
          <a:p>
            <a:pPr marL="411480" lvl="2" indent="-411480" algn="l" rtl="0">
              <a:lnSpc>
                <a:spcPct val="85000"/>
              </a:lnSpc>
              <a:spcBef>
                <a:spcPts val="450"/>
              </a:spcBef>
              <a:spcAft>
                <a:spcPts val="0"/>
              </a:spcAft>
              <a:buClr>
                <a:srgbClr val="262626"/>
              </a:buClr>
              <a:buSzPts val="2400"/>
              <a:buChar char=" "/>
            </a:pPr>
            <a:r>
              <a:rPr lang="es-ES" sz="2400"/>
              <a:t>El encuestador tiene un conjunto específico de preguntas para hacérselas al entrevistado</a:t>
            </a:r>
            <a:endParaRPr/>
          </a:p>
          <a:p>
            <a:pPr marL="411480" lvl="2" indent="-411480" algn="l" rtl="0">
              <a:lnSpc>
                <a:spcPct val="85000"/>
              </a:lnSpc>
              <a:spcBef>
                <a:spcPts val="450"/>
              </a:spcBef>
              <a:spcAft>
                <a:spcPts val="0"/>
              </a:spcAft>
              <a:buClr>
                <a:srgbClr val="262626"/>
              </a:buClr>
              <a:buSzPts val="2400"/>
              <a:buChar char=" "/>
            </a:pPr>
            <a:r>
              <a:rPr lang="es-ES" sz="2400"/>
              <a:t>Se dirige al usuario sobre un requerimiento puntual</a:t>
            </a:r>
            <a:endParaRPr/>
          </a:p>
          <a:p>
            <a:pPr marL="411480" lvl="2" indent="-411480" algn="l" rtl="0">
              <a:lnSpc>
                <a:spcPct val="85000"/>
              </a:lnSpc>
              <a:spcBef>
                <a:spcPts val="450"/>
              </a:spcBef>
              <a:spcAft>
                <a:spcPts val="0"/>
              </a:spcAft>
              <a:buClr>
                <a:srgbClr val="262626"/>
              </a:buClr>
              <a:buSzPts val="2400"/>
              <a:buChar char=" "/>
            </a:pPr>
            <a:r>
              <a:rPr lang="es-ES" sz="2400"/>
              <a:t>No permite adquirir un amplio conocimiento del dominio</a:t>
            </a:r>
            <a:endParaRPr/>
          </a:p>
          <a:p>
            <a:pPr marL="260604" lvl="1" indent="-257175" algn="l" rtl="0">
              <a:lnSpc>
                <a:spcPct val="85000"/>
              </a:lnSpc>
              <a:spcBef>
                <a:spcPts val="450"/>
              </a:spcBef>
              <a:spcAft>
                <a:spcPts val="0"/>
              </a:spcAft>
              <a:buClr>
                <a:srgbClr val="262626"/>
              </a:buClr>
              <a:buSzPts val="2800"/>
              <a:buChar char=" "/>
            </a:pPr>
            <a:r>
              <a:rPr lang="es-ES" sz="2800"/>
              <a:t>No estructuradas (Abiertas)</a:t>
            </a:r>
            <a:endParaRPr/>
          </a:p>
          <a:p>
            <a:pPr marL="411480" lvl="2" indent="-411480" algn="l" rtl="0">
              <a:lnSpc>
                <a:spcPct val="85000"/>
              </a:lnSpc>
              <a:spcBef>
                <a:spcPts val="450"/>
              </a:spcBef>
              <a:spcAft>
                <a:spcPts val="0"/>
              </a:spcAft>
              <a:buClr>
                <a:srgbClr val="262626"/>
              </a:buClr>
              <a:buSzPts val="2400"/>
              <a:buChar char=" "/>
            </a:pPr>
            <a:r>
              <a:rPr lang="es-ES" sz="2400"/>
              <a:t>El encuestador lleva a un tema en general</a:t>
            </a:r>
            <a:endParaRPr/>
          </a:p>
          <a:p>
            <a:pPr marL="411480" lvl="2" indent="-411480" algn="l" rtl="0">
              <a:lnSpc>
                <a:spcPct val="85000"/>
              </a:lnSpc>
              <a:spcBef>
                <a:spcPts val="450"/>
              </a:spcBef>
              <a:spcAft>
                <a:spcPts val="0"/>
              </a:spcAft>
              <a:buClr>
                <a:srgbClr val="262626"/>
              </a:buClr>
              <a:buSzPts val="2400"/>
              <a:buChar char=" "/>
            </a:pPr>
            <a:r>
              <a:rPr lang="es-ES" sz="2400"/>
              <a:t>Sin preparación de preguntas específicas </a:t>
            </a:r>
            <a:endParaRPr/>
          </a:p>
          <a:p>
            <a:pPr marL="411480" lvl="2" indent="-411480" algn="l" rtl="0">
              <a:lnSpc>
                <a:spcPct val="85000"/>
              </a:lnSpc>
              <a:spcBef>
                <a:spcPts val="450"/>
              </a:spcBef>
              <a:spcAft>
                <a:spcPts val="0"/>
              </a:spcAft>
              <a:buClr>
                <a:srgbClr val="262626"/>
              </a:buClr>
              <a:buSzPts val="2400"/>
              <a:buChar char=" "/>
            </a:pPr>
            <a:r>
              <a:rPr lang="es-ES" sz="2400"/>
              <a:t>Iniciar con preguntas que no dependen del contexto, para conocer el problema, la gente involucrada, etc.</a:t>
            </a:r>
            <a:endParaRPr/>
          </a:p>
        </p:txBody>
      </p:sp>
      <p:sp>
        <p:nvSpPr>
          <p:cNvPr id="965" name="Google Shape;965;p125"/>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966" name="Google Shape;966;p125"/>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1" name="Google Shape;971;p12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972" name="Google Shape;972;p12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65</a:t>
            </a:fld>
            <a:endParaRPr/>
          </a:p>
        </p:txBody>
      </p:sp>
      <p:sp>
        <p:nvSpPr>
          <p:cNvPr id="973" name="Google Shape;973;p126"/>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974" name="Google Shape;974;p126"/>
          <p:cNvSpPr/>
          <p:nvPr/>
        </p:nvSpPr>
        <p:spPr>
          <a:xfrm>
            <a:off x="4511731" y="2731078"/>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cxnSp>
        <p:nvCxnSpPr>
          <p:cNvPr id="975" name="Google Shape;975;p126"/>
          <p:cNvCxnSpPr/>
          <p:nvPr/>
        </p:nvCxnSpPr>
        <p:spPr>
          <a:xfrm rot="10800000">
            <a:off x="3377131" y="2496046"/>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976" name="Google Shape;976;p126"/>
          <p:cNvCxnSpPr/>
          <p:nvPr/>
        </p:nvCxnSpPr>
        <p:spPr>
          <a:xfrm rot="10800000">
            <a:off x="3324021" y="2905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977" name="Google Shape;977;p126"/>
          <p:cNvCxnSpPr/>
          <p:nvPr/>
        </p:nvCxnSpPr>
        <p:spPr>
          <a:xfrm rot="10800000">
            <a:off x="3324021" y="3286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978" name="Google Shape;978;p126"/>
          <p:cNvCxnSpPr/>
          <p:nvPr/>
        </p:nvCxnSpPr>
        <p:spPr>
          <a:xfrm rot="10800000">
            <a:off x="3324021" y="3667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979" name="Google Shape;979;p126"/>
          <p:cNvCxnSpPr/>
          <p:nvPr/>
        </p:nvCxnSpPr>
        <p:spPr>
          <a:xfrm rot="10800000">
            <a:off x="3324021" y="4048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980" name="Google Shape;980;p126"/>
          <p:cNvCxnSpPr/>
          <p:nvPr/>
        </p:nvCxnSpPr>
        <p:spPr>
          <a:xfrm rot="10800000">
            <a:off x="3324021" y="4429373"/>
            <a:ext cx="1181086" cy="0"/>
          </a:xfrm>
          <a:prstGeom prst="straightConnector1">
            <a:avLst/>
          </a:prstGeom>
          <a:noFill/>
          <a:ln w="12700" cap="flat" cmpd="sng">
            <a:solidFill>
              <a:schemeClr val="dk1"/>
            </a:solidFill>
            <a:prstDash val="solid"/>
            <a:round/>
            <a:headEnd type="none" w="sm" len="sm"/>
            <a:tailEnd type="triangle" w="med" len="med"/>
          </a:ln>
        </p:spPr>
      </p:cxnSp>
      <p:sp>
        <p:nvSpPr>
          <p:cNvPr id="981" name="Google Shape;981;p126"/>
          <p:cNvSpPr/>
          <p:nvPr/>
        </p:nvSpPr>
        <p:spPr>
          <a:xfrm>
            <a:off x="2636211" y="1974249"/>
            <a:ext cx="849611" cy="643766"/>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Abierta</a:t>
            </a:r>
            <a:endParaRPr sz="1400" b="0" i="0" u="none" strike="noStrike" cap="none">
              <a:solidFill>
                <a:srgbClr val="000000"/>
              </a:solidFill>
              <a:latin typeface="Arial"/>
              <a:ea typeface="Arial"/>
              <a:cs typeface="Arial"/>
              <a:sym typeface="Arial"/>
            </a:endParaRPr>
          </a:p>
        </p:txBody>
      </p:sp>
      <p:sp>
        <p:nvSpPr>
          <p:cNvPr id="982" name="Google Shape;982;p126"/>
          <p:cNvSpPr/>
          <p:nvPr/>
        </p:nvSpPr>
        <p:spPr>
          <a:xfrm>
            <a:off x="2340829" y="2346401"/>
            <a:ext cx="708169"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Difícil</a:t>
            </a:r>
            <a:endParaRPr sz="1400" b="0" i="0" u="none" strike="noStrike" cap="none">
              <a:solidFill>
                <a:srgbClr val="000000"/>
              </a:solidFill>
              <a:latin typeface="Arial"/>
              <a:ea typeface="Arial"/>
              <a:cs typeface="Arial"/>
              <a:sym typeface="Arial"/>
            </a:endParaRPr>
          </a:p>
        </p:txBody>
      </p:sp>
      <p:sp>
        <p:nvSpPr>
          <p:cNvPr id="983" name="Google Shape;983;p126"/>
          <p:cNvSpPr/>
          <p:nvPr/>
        </p:nvSpPr>
        <p:spPr>
          <a:xfrm>
            <a:off x="8486938" y="2040014"/>
            <a:ext cx="933238"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Cerrada</a:t>
            </a:r>
            <a:endParaRPr sz="1400" b="0" i="0" u="none" strike="noStrike" cap="none">
              <a:solidFill>
                <a:srgbClr val="000000"/>
              </a:solidFill>
              <a:latin typeface="Arial"/>
              <a:ea typeface="Arial"/>
              <a:cs typeface="Arial"/>
              <a:sym typeface="Arial"/>
            </a:endParaRPr>
          </a:p>
        </p:txBody>
      </p:sp>
      <p:sp>
        <p:nvSpPr>
          <p:cNvPr id="984" name="Google Shape;984;p126"/>
          <p:cNvSpPr/>
          <p:nvPr/>
        </p:nvSpPr>
        <p:spPr>
          <a:xfrm>
            <a:off x="5212038" y="1879850"/>
            <a:ext cx="1990726"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Tipos de Entrevistas</a:t>
            </a:r>
            <a:endParaRPr sz="1400" b="0" i="0" u="none" strike="noStrike" cap="none">
              <a:solidFill>
                <a:srgbClr val="000000"/>
              </a:solidFill>
              <a:latin typeface="Arial"/>
              <a:ea typeface="Arial"/>
              <a:cs typeface="Arial"/>
              <a:sym typeface="Arial"/>
            </a:endParaRPr>
          </a:p>
        </p:txBody>
      </p:sp>
      <p:sp>
        <p:nvSpPr>
          <p:cNvPr id="985" name="Google Shape;985;p126"/>
          <p:cNvSpPr/>
          <p:nvPr/>
        </p:nvSpPr>
        <p:spPr>
          <a:xfrm>
            <a:off x="4498731" y="3146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86" name="Google Shape;986;p126"/>
          <p:cNvSpPr/>
          <p:nvPr/>
        </p:nvSpPr>
        <p:spPr>
          <a:xfrm>
            <a:off x="4498731" y="3527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87" name="Google Shape;987;p126"/>
          <p:cNvSpPr/>
          <p:nvPr/>
        </p:nvSpPr>
        <p:spPr>
          <a:xfrm>
            <a:off x="4498731" y="3908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88" name="Google Shape;988;p126"/>
          <p:cNvSpPr/>
          <p:nvPr/>
        </p:nvSpPr>
        <p:spPr>
          <a:xfrm>
            <a:off x="4498731" y="4289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4B5064"/>
              </a:solidFill>
              <a:latin typeface="Calibri"/>
              <a:ea typeface="Calibri"/>
              <a:cs typeface="Calibri"/>
              <a:sym typeface="Calibri"/>
            </a:endParaRPr>
          </a:p>
        </p:txBody>
      </p:sp>
      <p:sp>
        <p:nvSpPr>
          <p:cNvPr id="989" name="Google Shape;989;p126"/>
          <p:cNvSpPr/>
          <p:nvPr/>
        </p:nvSpPr>
        <p:spPr>
          <a:xfrm>
            <a:off x="4498731" y="4670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90" name="Google Shape;990;p126"/>
          <p:cNvSpPr/>
          <p:nvPr/>
        </p:nvSpPr>
        <p:spPr>
          <a:xfrm>
            <a:off x="4498731" y="5051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91" name="Google Shape;991;p126"/>
          <p:cNvSpPr/>
          <p:nvPr/>
        </p:nvSpPr>
        <p:spPr>
          <a:xfrm>
            <a:off x="4498731" y="5432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92" name="Google Shape;992;p126"/>
          <p:cNvSpPr/>
          <p:nvPr/>
        </p:nvSpPr>
        <p:spPr>
          <a:xfrm>
            <a:off x="4498731" y="5813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93" name="Google Shape;993;p126"/>
          <p:cNvSpPr/>
          <p:nvPr/>
        </p:nvSpPr>
        <p:spPr>
          <a:xfrm>
            <a:off x="4498731" y="2384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cxnSp>
        <p:nvCxnSpPr>
          <p:cNvPr id="994" name="Google Shape;994;p126"/>
          <p:cNvCxnSpPr/>
          <p:nvPr/>
        </p:nvCxnSpPr>
        <p:spPr>
          <a:xfrm rot="10800000">
            <a:off x="3324021" y="4810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995" name="Google Shape;995;p126"/>
          <p:cNvCxnSpPr/>
          <p:nvPr/>
        </p:nvCxnSpPr>
        <p:spPr>
          <a:xfrm rot="10800000">
            <a:off x="3324021" y="5191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996" name="Google Shape;996;p126"/>
          <p:cNvCxnSpPr/>
          <p:nvPr/>
        </p:nvCxnSpPr>
        <p:spPr>
          <a:xfrm rot="10800000">
            <a:off x="3324021" y="5572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997" name="Google Shape;997;p126"/>
          <p:cNvCxnSpPr/>
          <p:nvPr/>
        </p:nvCxnSpPr>
        <p:spPr>
          <a:xfrm rot="10800000">
            <a:off x="3324021" y="5953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998" name="Google Shape;998;p126"/>
          <p:cNvCxnSpPr/>
          <p:nvPr/>
        </p:nvCxnSpPr>
        <p:spPr>
          <a:xfrm flipH="1">
            <a:off x="7990984" y="2513261"/>
            <a:ext cx="1061543" cy="11112"/>
          </a:xfrm>
          <a:prstGeom prst="straightConnector1">
            <a:avLst/>
          </a:prstGeom>
          <a:noFill/>
          <a:ln w="12700" cap="flat" cmpd="sng">
            <a:solidFill>
              <a:schemeClr val="dk1"/>
            </a:solidFill>
            <a:prstDash val="solid"/>
            <a:round/>
            <a:headEnd type="triangle" w="med" len="med"/>
            <a:tailEnd type="none" w="sm" len="sm"/>
          </a:ln>
        </p:spPr>
      </p:cxnSp>
      <p:cxnSp>
        <p:nvCxnSpPr>
          <p:cNvPr id="999" name="Google Shape;999;p126"/>
          <p:cNvCxnSpPr/>
          <p:nvPr/>
        </p:nvCxnSpPr>
        <p:spPr>
          <a:xfrm rot="10800000">
            <a:off x="7990983" y="3286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00" name="Google Shape;1000;p126"/>
          <p:cNvCxnSpPr/>
          <p:nvPr/>
        </p:nvCxnSpPr>
        <p:spPr>
          <a:xfrm rot="10800000">
            <a:off x="7990983" y="3667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01" name="Google Shape;1001;p126"/>
          <p:cNvCxnSpPr/>
          <p:nvPr/>
        </p:nvCxnSpPr>
        <p:spPr>
          <a:xfrm rot="10800000">
            <a:off x="7990983" y="4048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02" name="Google Shape;1002;p126"/>
          <p:cNvCxnSpPr/>
          <p:nvPr/>
        </p:nvCxnSpPr>
        <p:spPr>
          <a:xfrm rot="10800000">
            <a:off x="7990983" y="4429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03" name="Google Shape;1003;p126"/>
          <p:cNvCxnSpPr/>
          <p:nvPr/>
        </p:nvCxnSpPr>
        <p:spPr>
          <a:xfrm rot="10800000">
            <a:off x="7990983" y="4810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04" name="Google Shape;1004;p126"/>
          <p:cNvCxnSpPr/>
          <p:nvPr/>
        </p:nvCxnSpPr>
        <p:spPr>
          <a:xfrm rot="10800000">
            <a:off x="7990983" y="5191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05" name="Google Shape;1005;p126"/>
          <p:cNvCxnSpPr/>
          <p:nvPr/>
        </p:nvCxnSpPr>
        <p:spPr>
          <a:xfrm rot="10800000">
            <a:off x="7990983" y="5572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06" name="Google Shape;1006;p126"/>
          <p:cNvCxnSpPr/>
          <p:nvPr/>
        </p:nvCxnSpPr>
        <p:spPr>
          <a:xfrm rot="10800000">
            <a:off x="7990983" y="5953373"/>
            <a:ext cx="1181086" cy="0"/>
          </a:xfrm>
          <a:prstGeom prst="straightConnector1">
            <a:avLst/>
          </a:prstGeom>
          <a:noFill/>
          <a:ln w="12700" cap="flat" cmpd="sng">
            <a:solidFill>
              <a:schemeClr val="dk1"/>
            </a:solidFill>
            <a:prstDash val="solid"/>
            <a:round/>
            <a:headEnd type="triangle" w="med" len="med"/>
            <a:tailEnd type="none" w="sm" len="sm"/>
          </a:ln>
        </p:spPr>
      </p:cxnSp>
      <p:sp>
        <p:nvSpPr>
          <p:cNvPr id="1007" name="Google Shape;1007;p126"/>
          <p:cNvSpPr/>
          <p:nvPr/>
        </p:nvSpPr>
        <p:spPr>
          <a:xfrm>
            <a:off x="2327829" y="2695825"/>
            <a:ext cx="841756"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Mucha</a:t>
            </a:r>
            <a:endParaRPr sz="1400" b="0" i="0" u="none" strike="noStrike" cap="none">
              <a:solidFill>
                <a:srgbClr val="000000"/>
              </a:solidFill>
              <a:latin typeface="Arial"/>
              <a:ea typeface="Arial"/>
              <a:cs typeface="Arial"/>
              <a:sym typeface="Arial"/>
            </a:endParaRPr>
          </a:p>
        </p:txBody>
      </p:sp>
      <p:sp>
        <p:nvSpPr>
          <p:cNvPr id="1008" name="Google Shape;1008;p126"/>
          <p:cNvSpPr/>
          <p:nvPr/>
        </p:nvSpPr>
        <p:spPr>
          <a:xfrm>
            <a:off x="2340829" y="2956001"/>
            <a:ext cx="1338883" cy="63817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Muy Necesario</a:t>
            </a:r>
            <a:endParaRPr sz="1400" b="0" i="0" u="none" strike="noStrike" cap="none">
              <a:solidFill>
                <a:srgbClr val="000000"/>
              </a:solidFill>
              <a:latin typeface="Arial"/>
              <a:ea typeface="Arial"/>
              <a:cs typeface="Arial"/>
              <a:sym typeface="Arial"/>
            </a:endParaRPr>
          </a:p>
        </p:txBody>
      </p:sp>
      <p:sp>
        <p:nvSpPr>
          <p:cNvPr id="1009" name="Google Shape;1009;p126"/>
          <p:cNvSpPr/>
          <p:nvPr/>
        </p:nvSpPr>
        <p:spPr>
          <a:xfrm>
            <a:off x="2340829" y="3489401"/>
            <a:ext cx="851413"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Mucho</a:t>
            </a:r>
            <a:endParaRPr sz="1400" b="0" i="0" u="none" strike="noStrike" cap="none">
              <a:solidFill>
                <a:srgbClr val="000000"/>
              </a:solidFill>
              <a:latin typeface="Arial"/>
              <a:ea typeface="Arial"/>
              <a:cs typeface="Arial"/>
              <a:sym typeface="Arial"/>
            </a:endParaRPr>
          </a:p>
        </p:txBody>
      </p:sp>
      <p:sp>
        <p:nvSpPr>
          <p:cNvPr id="1010" name="Google Shape;1010;p126"/>
          <p:cNvSpPr/>
          <p:nvPr/>
        </p:nvSpPr>
        <p:spPr>
          <a:xfrm>
            <a:off x="2340830" y="4251401"/>
            <a:ext cx="659113"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Gran</a:t>
            </a:r>
            <a:endParaRPr sz="1400" b="0" i="0" u="none" strike="noStrike" cap="none">
              <a:solidFill>
                <a:srgbClr val="000000"/>
              </a:solidFill>
              <a:latin typeface="Arial"/>
              <a:ea typeface="Arial"/>
              <a:cs typeface="Arial"/>
              <a:sym typeface="Arial"/>
            </a:endParaRPr>
          </a:p>
        </p:txBody>
      </p:sp>
      <p:sp>
        <p:nvSpPr>
          <p:cNvPr id="1011" name="Google Shape;1011;p126"/>
          <p:cNvSpPr/>
          <p:nvPr/>
        </p:nvSpPr>
        <p:spPr>
          <a:xfrm>
            <a:off x="2340829" y="4632401"/>
            <a:ext cx="597117"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Bajo</a:t>
            </a:r>
            <a:endParaRPr sz="1400" b="0" i="0" u="none" strike="noStrike" cap="none">
              <a:solidFill>
                <a:srgbClr val="000000"/>
              </a:solidFill>
              <a:latin typeface="Arial"/>
              <a:ea typeface="Arial"/>
              <a:cs typeface="Arial"/>
              <a:sym typeface="Arial"/>
            </a:endParaRPr>
          </a:p>
        </p:txBody>
      </p:sp>
      <p:sp>
        <p:nvSpPr>
          <p:cNvPr id="1012" name="Google Shape;1012;p126"/>
          <p:cNvSpPr/>
          <p:nvPr/>
        </p:nvSpPr>
        <p:spPr>
          <a:xfrm>
            <a:off x="2340829" y="5394401"/>
            <a:ext cx="585849"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Baja</a:t>
            </a:r>
            <a:endParaRPr sz="1400" b="0" i="0" u="none" strike="noStrike" cap="none">
              <a:solidFill>
                <a:srgbClr val="000000"/>
              </a:solidFill>
              <a:latin typeface="Arial"/>
              <a:ea typeface="Arial"/>
              <a:cs typeface="Arial"/>
              <a:sym typeface="Arial"/>
            </a:endParaRPr>
          </a:p>
        </p:txBody>
      </p:sp>
      <p:sp>
        <p:nvSpPr>
          <p:cNvPr id="1013" name="Google Shape;1013;p126"/>
          <p:cNvSpPr/>
          <p:nvPr/>
        </p:nvSpPr>
        <p:spPr>
          <a:xfrm>
            <a:off x="2340829" y="5013401"/>
            <a:ext cx="585849"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Baja</a:t>
            </a:r>
            <a:endParaRPr sz="1400" b="0" i="0" u="none" strike="noStrike" cap="none">
              <a:solidFill>
                <a:srgbClr val="000000"/>
              </a:solidFill>
              <a:latin typeface="Arial"/>
              <a:ea typeface="Arial"/>
              <a:cs typeface="Arial"/>
              <a:sym typeface="Arial"/>
            </a:endParaRPr>
          </a:p>
        </p:txBody>
      </p:sp>
      <p:sp>
        <p:nvSpPr>
          <p:cNvPr id="1014" name="Google Shape;1014;p126"/>
          <p:cNvSpPr/>
          <p:nvPr/>
        </p:nvSpPr>
        <p:spPr>
          <a:xfrm>
            <a:off x="2340829" y="5775401"/>
            <a:ext cx="841756"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Mucha</a:t>
            </a:r>
            <a:endParaRPr sz="1400" b="0" i="0" u="none" strike="noStrike" cap="none">
              <a:solidFill>
                <a:srgbClr val="000000"/>
              </a:solidFill>
              <a:latin typeface="Arial"/>
              <a:ea typeface="Arial"/>
              <a:cs typeface="Arial"/>
              <a:sym typeface="Arial"/>
            </a:endParaRPr>
          </a:p>
        </p:txBody>
      </p:sp>
      <p:sp>
        <p:nvSpPr>
          <p:cNvPr id="1015" name="Google Shape;1015;p126"/>
          <p:cNvSpPr/>
          <p:nvPr/>
        </p:nvSpPr>
        <p:spPr>
          <a:xfrm>
            <a:off x="2340829" y="3794201"/>
            <a:ext cx="1797928" cy="63817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Muchas Oportunidades</a:t>
            </a:r>
            <a:endParaRPr sz="1400" b="0" i="0" u="none" strike="noStrike" cap="none">
              <a:solidFill>
                <a:srgbClr val="000000"/>
              </a:solidFill>
              <a:latin typeface="Arial"/>
              <a:ea typeface="Arial"/>
              <a:cs typeface="Arial"/>
              <a:sym typeface="Arial"/>
            </a:endParaRPr>
          </a:p>
        </p:txBody>
      </p:sp>
      <p:sp>
        <p:nvSpPr>
          <p:cNvPr id="1016" name="Google Shape;1016;p126"/>
          <p:cNvSpPr/>
          <p:nvPr/>
        </p:nvSpPr>
        <p:spPr>
          <a:xfrm>
            <a:off x="9062339" y="2368626"/>
            <a:ext cx="598919"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Fácil</a:t>
            </a:r>
            <a:endParaRPr sz="1400" b="0" i="0" u="none" strike="noStrike" cap="none">
              <a:solidFill>
                <a:srgbClr val="000000"/>
              </a:solidFill>
              <a:latin typeface="Arial"/>
              <a:ea typeface="Arial"/>
              <a:cs typeface="Arial"/>
              <a:sym typeface="Arial"/>
            </a:endParaRPr>
          </a:p>
        </p:txBody>
      </p:sp>
      <p:sp>
        <p:nvSpPr>
          <p:cNvPr id="1017" name="Google Shape;1017;p126"/>
          <p:cNvSpPr/>
          <p:nvPr/>
        </p:nvSpPr>
        <p:spPr>
          <a:xfrm>
            <a:off x="9065527" y="2760739"/>
            <a:ext cx="657181"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Poco</a:t>
            </a:r>
            <a:endParaRPr sz="1400" b="0" i="0" u="none" strike="noStrike" cap="none">
              <a:solidFill>
                <a:srgbClr val="000000"/>
              </a:solidFill>
              <a:latin typeface="Arial"/>
              <a:ea typeface="Arial"/>
              <a:cs typeface="Arial"/>
              <a:sym typeface="Arial"/>
            </a:endParaRPr>
          </a:p>
        </p:txBody>
      </p:sp>
      <p:sp>
        <p:nvSpPr>
          <p:cNvPr id="1018" name="Google Shape;1018;p126"/>
          <p:cNvSpPr/>
          <p:nvPr/>
        </p:nvSpPr>
        <p:spPr>
          <a:xfrm>
            <a:off x="9062340" y="3511626"/>
            <a:ext cx="657181"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Poco</a:t>
            </a:r>
            <a:endParaRPr sz="1400" b="0" i="0" u="none" strike="noStrike" cap="none">
              <a:solidFill>
                <a:srgbClr val="000000"/>
              </a:solidFill>
              <a:latin typeface="Arial"/>
              <a:ea typeface="Arial"/>
              <a:cs typeface="Arial"/>
              <a:sym typeface="Arial"/>
            </a:endParaRPr>
          </a:p>
        </p:txBody>
      </p:sp>
      <p:sp>
        <p:nvSpPr>
          <p:cNvPr id="1019" name="Google Shape;1019;p126"/>
          <p:cNvSpPr/>
          <p:nvPr/>
        </p:nvSpPr>
        <p:spPr>
          <a:xfrm>
            <a:off x="9062338" y="4273626"/>
            <a:ext cx="1050150"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Reducida</a:t>
            </a:r>
            <a:endParaRPr sz="1400" b="0" i="0" u="none" strike="noStrike" cap="none">
              <a:solidFill>
                <a:srgbClr val="000000"/>
              </a:solidFill>
              <a:latin typeface="Arial"/>
              <a:ea typeface="Arial"/>
              <a:cs typeface="Arial"/>
              <a:sym typeface="Arial"/>
            </a:endParaRPr>
          </a:p>
        </p:txBody>
      </p:sp>
      <p:sp>
        <p:nvSpPr>
          <p:cNvPr id="1020" name="Google Shape;1020;p126"/>
          <p:cNvSpPr/>
          <p:nvPr/>
        </p:nvSpPr>
        <p:spPr>
          <a:xfrm>
            <a:off x="9062340" y="4654626"/>
            <a:ext cx="559454" cy="643766"/>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Alto</a:t>
            </a:r>
            <a:endParaRPr sz="1400" b="0" i="0" u="none" strike="noStrike" cap="none">
              <a:solidFill>
                <a:srgbClr val="000000"/>
              </a:solidFill>
              <a:latin typeface="Arial"/>
              <a:ea typeface="Arial"/>
              <a:cs typeface="Arial"/>
              <a:sym typeface="Arial"/>
            </a:endParaRPr>
          </a:p>
        </p:txBody>
      </p:sp>
      <p:sp>
        <p:nvSpPr>
          <p:cNvPr id="1021" name="Google Shape;1021;p126"/>
          <p:cNvSpPr/>
          <p:nvPr/>
        </p:nvSpPr>
        <p:spPr>
          <a:xfrm>
            <a:off x="9062338" y="5416626"/>
            <a:ext cx="555656"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Alta</a:t>
            </a:r>
            <a:endParaRPr sz="1400" b="0" i="0" u="none" strike="noStrike" cap="none">
              <a:solidFill>
                <a:srgbClr val="000000"/>
              </a:solidFill>
              <a:latin typeface="Arial"/>
              <a:ea typeface="Arial"/>
              <a:cs typeface="Arial"/>
              <a:sym typeface="Arial"/>
            </a:endParaRPr>
          </a:p>
        </p:txBody>
      </p:sp>
      <p:sp>
        <p:nvSpPr>
          <p:cNvPr id="1022" name="Google Shape;1022;p126"/>
          <p:cNvSpPr/>
          <p:nvPr/>
        </p:nvSpPr>
        <p:spPr>
          <a:xfrm>
            <a:off x="9062338" y="5035626"/>
            <a:ext cx="555656"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Alta</a:t>
            </a:r>
            <a:endParaRPr sz="1400" b="0" i="0" u="none" strike="noStrike" cap="none">
              <a:solidFill>
                <a:srgbClr val="000000"/>
              </a:solidFill>
              <a:latin typeface="Arial"/>
              <a:ea typeface="Arial"/>
              <a:cs typeface="Arial"/>
              <a:sym typeface="Arial"/>
            </a:endParaRPr>
          </a:p>
        </p:txBody>
      </p:sp>
      <p:sp>
        <p:nvSpPr>
          <p:cNvPr id="1023" name="Google Shape;1023;p126"/>
          <p:cNvSpPr/>
          <p:nvPr/>
        </p:nvSpPr>
        <p:spPr>
          <a:xfrm>
            <a:off x="9062338" y="5797626"/>
            <a:ext cx="621966" cy="643766"/>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Poca</a:t>
            </a:r>
            <a:endParaRPr sz="1400" b="0" i="0" u="none" strike="noStrike" cap="none">
              <a:solidFill>
                <a:srgbClr val="000000"/>
              </a:solidFill>
              <a:latin typeface="Arial"/>
              <a:ea typeface="Arial"/>
              <a:cs typeface="Arial"/>
              <a:sym typeface="Arial"/>
            </a:endParaRPr>
          </a:p>
        </p:txBody>
      </p:sp>
      <p:sp>
        <p:nvSpPr>
          <p:cNvPr id="1024" name="Google Shape;1024;p126"/>
          <p:cNvSpPr/>
          <p:nvPr/>
        </p:nvSpPr>
        <p:spPr>
          <a:xfrm>
            <a:off x="9062339" y="3892624"/>
            <a:ext cx="1131675" cy="363538"/>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Muy Poco</a:t>
            </a:r>
            <a:endParaRPr sz="1400" b="0" i="0" u="none" strike="noStrike" cap="none">
              <a:solidFill>
                <a:srgbClr val="000000"/>
              </a:solidFill>
              <a:latin typeface="Arial"/>
              <a:ea typeface="Arial"/>
              <a:cs typeface="Arial"/>
              <a:sym typeface="Arial"/>
            </a:endParaRPr>
          </a:p>
        </p:txBody>
      </p:sp>
      <p:sp>
        <p:nvSpPr>
          <p:cNvPr id="1025" name="Google Shape;1025;p126"/>
          <p:cNvSpPr/>
          <p:nvPr/>
        </p:nvSpPr>
        <p:spPr>
          <a:xfrm>
            <a:off x="9062339" y="3130626"/>
            <a:ext cx="1003090"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Limitado</a:t>
            </a:r>
            <a:endParaRPr sz="1400" b="0" i="0" u="none" strike="noStrike" cap="none">
              <a:solidFill>
                <a:srgbClr val="000000"/>
              </a:solidFill>
              <a:latin typeface="Arial"/>
              <a:ea typeface="Arial"/>
              <a:cs typeface="Arial"/>
              <a:sym typeface="Arial"/>
            </a:endParaRPr>
          </a:p>
        </p:txBody>
      </p:sp>
      <p:sp>
        <p:nvSpPr>
          <p:cNvPr id="1026" name="Google Shape;1026;p126"/>
          <p:cNvSpPr/>
          <p:nvPr/>
        </p:nvSpPr>
        <p:spPr>
          <a:xfrm>
            <a:off x="5682687" y="2368626"/>
            <a:ext cx="1151933"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Evaluación</a:t>
            </a:r>
            <a:endParaRPr sz="1400" b="0" i="0" u="none" strike="noStrike" cap="none">
              <a:solidFill>
                <a:srgbClr val="000000"/>
              </a:solidFill>
              <a:latin typeface="Arial"/>
              <a:ea typeface="Arial"/>
              <a:cs typeface="Arial"/>
              <a:sym typeface="Arial"/>
            </a:endParaRPr>
          </a:p>
        </p:txBody>
      </p:sp>
      <p:sp>
        <p:nvSpPr>
          <p:cNvPr id="1027" name="Google Shape;1027;p126"/>
          <p:cNvSpPr/>
          <p:nvPr/>
        </p:nvSpPr>
        <p:spPr>
          <a:xfrm>
            <a:off x="4796860" y="2683446"/>
            <a:ext cx="2923553"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Cantidad requerida de tiempo</a:t>
            </a:r>
            <a:endParaRPr sz="1400" b="0" i="0" u="none" strike="noStrike" cap="none">
              <a:solidFill>
                <a:srgbClr val="000000"/>
              </a:solidFill>
              <a:latin typeface="Arial"/>
              <a:ea typeface="Arial"/>
              <a:cs typeface="Arial"/>
              <a:sym typeface="Arial"/>
            </a:endParaRPr>
          </a:p>
        </p:txBody>
      </p:sp>
      <p:sp>
        <p:nvSpPr>
          <p:cNvPr id="1028" name="Google Shape;1028;p126"/>
          <p:cNvSpPr/>
          <p:nvPr/>
        </p:nvSpPr>
        <p:spPr>
          <a:xfrm>
            <a:off x="5009253" y="3130626"/>
            <a:ext cx="2498805"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Entrenamiento requerido</a:t>
            </a:r>
            <a:endParaRPr sz="1400" b="0" i="0" u="none" strike="noStrike" cap="none">
              <a:solidFill>
                <a:srgbClr val="000000"/>
              </a:solidFill>
              <a:latin typeface="Arial"/>
              <a:ea typeface="Arial"/>
              <a:cs typeface="Arial"/>
              <a:sym typeface="Arial"/>
            </a:endParaRPr>
          </a:p>
        </p:txBody>
      </p:sp>
      <p:sp>
        <p:nvSpPr>
          <p:cNvPr id="1029" name="Google Shape;1029;p126"/>
          <p:cNvSpPr/>
          <p:nvPr/>
        </p:nvSpPr>
        <p:spPr>
          <a:xfrm>
            <a:off x="5000914" y="3511626"/>
            <a:ext cx="2515479"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Permite la espontaneidad</a:t>
            </a:r>
            <a:endParaRPr sz="1400" b="0" i="0" u="none" strike="noStrike" cap="none">
              <a:solidFill>
                <a:srgbClr val="000000"/>
              </a:solidFill>
              <a:latin typeface="Arial"/>
              <a:ea typeface="Arial"/>
              <a:cs typeface="Arial"/>
              <a:sym typeface="Arial"/>
            </a:endParaRPr>
          </a:p>
        </p:txBody>
      </p:sp>
      <p:sp>
        <p:nvSpPr>
          <p:cNvPr id="1030" name="Google Shape;1030;p126"/>
          <p:cNvSpPr/>
          <p:nvPr/>
        </p:nvSpPr>
        <p:spPr>
          <a:xfrm>
            <a:off x="4700623" y="3861050"/>
            <a:ext cx="3090061"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Permite conocer al entrevistado</a:t>
            </a:r>
            <a:endParaRPr sz="1400" b="0" i="0" u="none" strike="noStrike" cap="none">
              <a:solidFill>
                <a:srgbClr val="000000"/>
              </a:solidFill>
              <a:latin typeface="Arial"/>
              <a:ea typeface="Arial"/>
              <a:cs typeface="Arial"/>
              <a:sym typeface="Arial"/>
            </a:endParaRPr>
          </a:p>
        </p:txBody>
      </p:sp>
      <p:sp>
        <p:nvSpPr>
          <p:cNvPr id="1031" name="Google Shape;1031;p126"/>
          <p:cNvSpPr/>
          <p:nvPr/>
        </p:nvSpPr>
        <p:spPr>
          <a:xfrm>
            <a:off x="5657612" y="4207455"/>
            <a:ext cx="1202085"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Flexibilidad</a:t>
            </a:r>
            <a:endParaRPr sz="1400" b="0" i="0" u="none" strike="noStrike" cap="none">
              <a:solidFill>
                <a:srgbClr val="000000"/>
              </a:solidFill>
              <a:latin typeface="Arial"/>
              <a:ea typeface="Arial"/>
              <a:cs typeface="Arial"/>
              <a:sym typeface="Arial"/>
            </a:endParaRPr>
          </a:p>
        </p:txBody>
      </p:sp>
      <p:sp>
        <p:nvSpPr>
          <p:cNvPr id="1032" name="Google Shape;1032;p126"/>
          <p:cNvSpPr/>
          <p:nvPr/>
        </p:nvSpPr>
        <p:spPr>
          <a:xfrm>
            <a:off x="5108137" y="4588455"/>
            <a:ext cx="2301033"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Control de la Entrevista</a:t>
            </a:r>
            <a:endParaRPr sz="1400" b="0" i="0" u="none" strike="noStrike" cap="none">
              <a:solidFill>
                <a:srgbClr val="000000"/>
              </a:solidFill>
              <a:latin typeface="Arial"/>
              <a:ea typeface="Arial"/>
              <a:cs typeface="Arial"/>
              <a:sym typeface="Arial"/>
            </a:endParaRPr>
          </a:p>
        </p:txBody>
      </p:sp>
      <p:sp>
        <p:nvSpPr>
          <p:cNvPr id="1033" name="Google Shape;1033;p126"/>
          <p:cNvSpPr/>
          <p:nvPr/>
        </p:nvSpPr>
        <p:spPr>
          <a:xfrm>
            <a:off x="5742307" y="4935788"/>
            <a:ext cx="1006694"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Precisión</a:t>
            </a:r>
            <a:endParaRPr sz="1400" b="0" i="0" u="none" strike="noStrike" cap="none">
              <a:solidFill>
                <a:srgbClr val="000000"/>
              </a:solidFill>
              <a:latin typeface="Arial"/>
              <a:ea typeface="Arial"/>
              <a:cs typeface="Arial"/>
              <a:sym typeface="Arial"/>
            </a:endParaRPr>
          </a:p>
        </p:txBody>
      </p:sp>
      <p:sp>
        <p:nvSpPr>
          <p:cNvPr id="1034" name="Google Shape;1034;p126"/>
          <p:cNvSpPr/>
          <p:nvPr/>
        </p:nvSpPr>
        <p:spPr>
          <a:xfrm>
            <a:off x="5570379" y="5302501"/>
            <a:ext cx="1376551"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Confiabilidad</a:t>
            </a:r>
            <a:endParaRPr sz="1400" b="0" i="0" u="none" strike="noStrike" cap="none">
              <a:solidFill>
                <a:srgbClr val="000000"/>
              </a:solidFill>
              <a:latin typeface="Arial"/>
              <a:ea typeface="Arial"/>
              <a:cs typeface="Arial"/>
              <a:sym typeface="Arial"/>
            </a:endParaRPr>
          </a:p>
        </p:txBody>
      </p:sp>
      <p:sp>
        <p:nvSpPr>
          <p:cNvPr id="1035" name="Google Shape;1035;p126"/>
          <p:cNvSpPr/>
          <p:nvPr/>
        </p:nvSpPr>
        <p:spPr>
          <a:xfrm>
            <a:off x="5057987" y="5697788"/>
            <a:ext cx="2341463" cy="643766"/>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Amplitud y Profundidad</a:t>
            </a:r>
            <a:endParaRPr sz="1400" b="0" i="0" u="none" strike="noStrike" cap="none">
              <a:solidFill>
                <a:srgbClr val="000000"/>
              </a:solidFill>
              <a:latin typeface="Arial"/>
              <a:ea typeface="Arial"/>
              <a:cs typeface="Arial"/>
              <a:sym typeface="Arial"/>
            </a:endParaRPr>
          </a:p>
        </p:txBody>
      </p:sp>
      <p:cxnSp>
        <p:nvCxnSpPr>
          <p:cNvPr id="1036" name="Google Shape;1036;p126"/>
          <p:cNvCxnSpPr/>
          <p:nvPr/>
        </p:nvCxnSpPr>
        <p:spPr>
          <a:xfrm flipH="1">
            <a:off x="7967076" y="2872036"/>
            <a:ext cx="1061543" cy="11112"/>
          </a:xfrm>
          <a:prstGeom prst="straightConnector1">
            <a:avLst/>
          </a:prstGeom>
          <a:noFill/>
          <a:ln w="12700" cap="flat" cmpd="sng">
            <a:solidFill>
              <a:schemeClr val="dk1"/>
            </a:solidFill>
            <a:prstDash val="solid"/>
            <a:round/>
            <a:headEnd type="triangle" w="med" len="med"/>
            <a:tailEnd type="none" w="sm" len="sm"/>
          </a:ln>
        </p:spPr>
      </p:cxnSp>
      <p:sp>
        <p:nvSpPr>
          <p:cNvPr id="1037" name="Google Shape;1037;p126"/>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041"/>
        <p:cNvGrpSpPr/>
        <p:nvPr/>
      </p:nvGrpSpPr>
      <p:grpSpPr>
        <a:xfrm>
          <a:off x="0" y="0"/>
          <a:ext cx="0" cy="0"/>
          <a:chOff x="0" y="0"/>
          <a:chExt cx="0" cy="0"/>
        </a:xfrm>
      </p:grpSpPr>
      <p:sp>
        <p:nvSpPr>
          <p:cNvPr id="1042" name="Google Shape;1042;p127"/>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1043" name="Google Shape;1043;p12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66</a:t>
            </a:fld>
            <a:endParaRPr/>
          </a:p>
        </p:txBody>
      </p:sp>
      <p:sp>
        <p:nvSpPr>
          <p:cNvPr id="1044" name="Google Shape;1044;p127"/>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177800" algn="l" rtl="0">
              <a:lnSpc>
                <a:spcPct val="85000"/>
              </a:lnSpc>
              <a:spcBef>
                <a:spcPts val="0"/>
              </a:spcBef>
              <a:spcAft>
                <a:spcPts val="0"/>
              </a:spcAft>
              <a:buClr>
                <a:srgbClr val="C00000"/>
              </a:buClr>
              <a:buSzPts val="2800"/>
              <a:buFont typeface="Arial"/>
              <a:buChar char="»"/>
            </a:pPr>
            <a:r>
              <a:rPr lang="es-ES" sz="2800"/>
              <a:t>Tipos de Preguntas</a:t>
            </a:r>
            <a:endParaRPr/>
          </a:p>
          <a:p>
            <a:pPr marL="260604" lvl="1" indent="-257175" algn="l" rtl="0">
              <a:lnSpc>
                <a:spcPct val="85000"/>
              </a:lnSpc>
              <a:spcBef>
                <a:spcPts val="450"/>
              </a:spcBef>
              <a:spcAft>
                <a:spcPts val="0"/>
              </a:spcAft>
              <a:buClr>
                <a:srgbClr val="262626"/>
              </a:buClr>
              <a:buSzPts val="2400"/>
              <a:buChar char=" "/>
            </a:pPr>
            <a:r>
              <a:rPr lang="es-ES" sz="2400"/>
              <a:t>Abiertas</a:t>
            </a:r>
            <a:endParaRPr/>
          </a:p>
          <a:p>
            <a:pPr marL="411480" lvl="2" indent="-411480" algn="l" rtl="0">
              <a:lnSpc>
                <a:spcPct val="85000"/>
              </a:lnSpc>
              <a:spcBef>
                <a:spcPts val="450"/>
              </a:spcBef>
              <a:spcAft>
                <a:spcPts val="0"/>
              </a:spcAft>
              <a:buClr>
                <a:srgbClr val="262626"/>
              </a:buClr>
              <a:buSzPts val="2000"/>
              <a:buChar char=" "/>
            </a:pPr>
            <a:r>
              <a:rPr lang="es-ES" sz="2000"/>
              <a:t>Permite al encuestado responder de cualquier manera</a:t>
            </a:r>
            <a:endParaRPr/>
          </a:p>
          <a:p>
            <a:pPr marL="617220" lvl="3" indent="-617220" algn="l" rtl="0">
              <a:lnSpc>
                <a:spcPct val="85000"/>
              </a:lnSpc>
              <a:spcBef>
                <a:spcPts val="450"/>
              </a:spcBef>
              <a:spcAft>
                <a:spcPts val="0"/>
              </a:spcAft>
              <a:buClr>
                <a:srgbClr val="262626"/>
              </a:buClr>
              <a:buSzPts val="1800"/>
              <a:buChar char=" "/>
            </a:pPr>
            <a:r>
              <a:rPr lang="es-ES" sz="1800"/>
              <a:t>¿Qué opinión tiene del sistema actual?</a:t>
            </a:r>
            <a:endParaRPr/>
          </a:p>
          <a:p>
            <a:pPr marL="617220" lvl="3" indent="-617220" algn="l" rtl="0">
              <a:lnSpc>
                <a:spcPct val="85000"/>
              </a:lnSpc>
              <a:spcBef>
                <a:spcPts val="450"/>
              </a:spcBef>
              <a:spcAft>
                <a:spcPts val="0"/>
              </a:spcAft>
              <a:buClr>
                <a:srgbClr val="262626"/>
              </a:buClr>
              <a:buSzPts val="1800"/>
              <a:buChar char=" "/>
            </a:pPr>
            <a:r>
              <a:rPr lang="es-ES" sz="1800"/>
              <a:t>¿Cómo describe su trabajo?</a:t>
            </a:r>
            <a:endParaRPr/>
          </a:p>
          <a:p>
            <a:pPr marL="260604" lvl="1" indent="-257175" algn="l" rtl="0">
              <a:lnSpc>
                <a:spcPct val="85000"/>
              </a:lnSpc>
              <a:spcBef>
                <a:spcPts val="450"/>
              </a:spcBef>
              <a:spcAft>
                <a:spcPts val="0"/>
              </a:spcAft>
              <a:buClr>
                <a:srgbClr val="262626"/>
              </a:buClr>
              <a:buSzPts val="2400"/>
              <a:buChar char=" "/>
            </a:pPr>
            <a:r>
              <a:rPr lang="es-ES" sz="2400"/>
              <a:t>Cerradas</a:t>
            </a:r>
            <a:endParaRPr/>
          </a:p>
          <a:p>
            <a:pPr marL="411480" lvl="2" indent="-411480" algn="l" rtl="0">
              <a:lnSpc>
                <a:spcPct val="85000"/>
              </a:lnSpc>
              <a:spcBef>
                <a:spcPts val="450"/>
              </a:spcBef>
              <a:spcAft>
                <a:spcPts val="0"/>
              </a:spcAft>
              <a:buClr>
                <a:srgbClr val="262626"/>
              </a:buClr>
              <a:buSzPts val="2000"/>
              <a:buChar char=" "/>
            </a:pPr>
            <a:r>
              <a:rPr lang="es-ES" sz="2000"/>
              <a:t>Las respuestas son directas, cortas o de selección específica</a:t>
            </a:r>
            <a:endParaRPr/>
          </a:p>
          <a:p>
            <a:pPr marL="617220" lvl="3" indent="-617220" algn="l" rtl="0">
              <a:lnSpc>
                <a:spcPct val="85000"/>
              </a:lnSpc>
              <a:spcBef>
                <a:spcPts val="450"/>
              </a:spcBef>
              <a:spcAft>
                <a:spcPts val="0"/>
              </a:spcAft>
              <a:buClr>
                <a:srgbClr val="262626"/>
              </a:buClr>
              <a:buSzPts val="1800"/>
              <a:buChar char=" "/>
            </a:pPr>
            <a:r>
              <a:rPr lang="es-ES" sz="1800"/>
              <a:t>¿Quién recibe este informe?</a:t>
            </a:r>
            <a:endParaRPr/>
          </a:p>
          <a:p>
            <a:pPr marL="617220" lvl="3" indent="-617220" algn="l" rtl="0">
              <a:lnSpc>
                <a:spcPct val="85000"/>
              </a:lnSpc>
              <a:spcBef>
                <a:spcPts val="450"/>
              </a:spcBef>
              <a:spcAft>
                <a:spcPts val="0"/>
              </a:spcAft>
              <a:buClr>
                <a:srgbClr val="262626"/>
              </a:buClr>
              <a:buSzPts val="1800"/>
              <a:buChar char=" "/>
            </a:pPr>
            <a:r>
              <a:rPr lang="es-ES" sz="1800"/>
              <a:t>¿Cuántas personas utilizan el sistema?</a:t>
            </a:r>
            <a:endParaRPr/>
          </a:p>
          <a:p>
            <a:pPr marL="260604" lvl="1" indent="-257175" algn="l" rtl="0">
              <a:lnSpc>
                <a:spcPct val="85000"/>
              </a:lnSpc>
              <a:spcBef>
                <a:spcPts val="450"/>
              </a:spcBef>
              <a:spcAft>
                <a:spcPts val="0"/>
              </a:spcAft>
              <a:buClr>
                <a:srgbClr val="262626"/>
              </a:buClr>
              <a:buSzPts val="2400"/>
              <a:buChar char=" "/>
            </a:pPr>
            <a:r>
              <a:rPr lang="es-ES" sz="2400"/>
              <a:t>Sondeo</a:t>
            </a:r>
            <a:endParaRPr/>
          </a:p>
          <a:p>
            <a:pPr marL="411480" lvl="2" indent="-411480" algn="l" rtl="0">
              <a:lnSpc>
                <a:spcPct val="85000"/>
              </a:lnSpc>
              <a:spcBef>
                <a:spcPts val="450"/>
              </a:spcBef>
              <a:spcAft>
                <a:spcPts val="0"/>
              </a:spcAft>
              <a:buClr>
                <a:srgbClr val="262626"/>
              </a:buClr>
              <a:buSzPts val="2000"/>
              <a:buChar char=" "/>
            </a:pPr>
            <a:r>
              <a:rPr lang="es-ES" sz="2000"/>
              <a:t>Permite obtener más detalle sobre un tema puntual</a:t>
            </a:r>
            <a:endParaRPr/>
          </a:p>
          <a:p>
            <a:pPr marL="617220" lvl="3" indent="-617220" algn="l" rtl="0">
              <a:lnSpc>
                <a:spcPct val="85000"/>
              </a:lnSpc>
              <a:spcBef>
                <a:spcPts val="450"/>
              </a:spcBef>
              <a:spcAft>
                <a:spcPts val="0"/>
              </a:spcAft>
              <a:buClr>
                <a:srgbClr val="262626"/>
              </a:buClr>
              <a:buSzPts val="1800"/>
              <a:buChar char=" "/>
            </a:pPr>
            <a:r>
              <a:rPr lang="es-ES" sz="1800"/>
              <a:t>¿Podría dar detalles sobre…?</a:t>
            </a:r>
            <a:endParaRPr/>
          </a:p>
          <a:p>
            <a:pPr marL="617220" lvl="3" indent="-617220" algn="l" rtl="0">
              <a:lnSpc>
                <a:spcPct val="85000"/>
              </a:lnSpc>
              <a:spcBef>
                <a:spcPts val="450"/>
              </a:spcBef>
              <a:spcAft>
                <a:spcPts val="0"/>
              </a:spcAft>
              <a:buClr>
                <a:srgbClr val="262626"/>
              </a:buClr>
              <a:buSzPts val="1800"/>
              <a:buChar char=" "/>
            </a:pPr>
            <a:r>
              <a:rPr lang="es-ES" sz="1800"/>
              <a:t>¿Podría dar un ejemplo de…?</a:t>
            </a:r>
            <a:endParaRPr sz="1200"/>
          </a:p>
        </p:txBody>
      </p:sp>
      <p:sp>
        <p:nvSpPr>
          <p:cNvPr id="1045" name="Google Shape;1045;p12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046" name="Google Shape;1046;p12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047" name="Google Shape;1047;p127" descr="http://www.entrevistadetrabajo.org/wp-content/uploads/2011/09/Las-preguntas-abiertas-en-la-entrevista.jpg"/>
          <p:cNvPicPr preferRelativeResize="0"/>
          <p:nvPr/>
        </p:nvPicPr>
        <p:blipFill rotWithShape="1">
          <a:blip r:embed="rId3">
            <a:alphaModFix/>
          </a:blip>
          <a:srcRect/>
          <a:stretch/>
        </p:blipFill>
        <p:spPr>
          <a:xfrm>
            <a:off x="7544045" y="3933056"/>
            <a:ext cx="3084743" cy="2304256"/>
          </a:xfrm>
          <a:prstGeom prst="rect">
            <a:avLst/>
          </a:prstGeom>
          <a:noFill/>
          <a:ln>
            <a:noFill/>
          </a:ln>
        </p:spPr>
      </p:pic>
    </p:spTree>
  </p:cSld>
  <p:clrMapOvr>
    <a:masterClrMapping/>
  </p:clrMapOvr>
  <p:transition spd="med">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128"/>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1053" name="Google Shape;1053;p12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67</a:t>
            </a:fld>
            <a:endParaRPr/>
          </a:p>
        </p:txBody>
      </p:sp>
      <p:sp>
        <p:nvSpPr>
          <p:cNvPr id="1054" name="Google Shape;1054;p128"/>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203200" algn="l" rtl="0">
              <a:lnSpc>
                <a:spcPct val="85000"/>
              </a:lnSpc>
              <a:spcBef>
                <a:spcPts val="0"/>
              </a:spcBef>
              <a:spcAft>
                <a:spcPts val="0"/>
              </a:spcAft>
              <a:buClr>
                <a:srgbClr val="C00000"/>
              </a:buClr>
              <a:buSzPts val="3200"/>
              <a:buFont typeface="Arial"/>
              <a:buChar char="»"/>
            </a:pPr>
            <a:r>
              <a:rPr lang="es-ES" sz="3200"/>
              <a:t>Preguntas Abiertas</a:t>
            </a:r>
            <a:endParaRPr/>
          </a:p>
          <a:p>
            <a:pPr marL="260604" lvl="1" indent="-257175" algn="l" rtl="0">
              <a:lnSpc>
                <a:spcPct val="85000"/>
              </a:lnSpc>
              <a:spcBef>
                <a:spcPts val="450"/>
              </a:spcBef>
              <a:spcAft>
                <a:spcPts val="0"/>
              </a:spcAft>
              <a:buClr>
                <a:srgbClr val="262626"/>
              </a:buClr>
              <a:buSzPts val="2800"/>
              <a:buChar char=" "/>
            </a:pPr>
            <a:r>
              <a:rPr lang="es-ES" sz="2800"/>
              <a:t>Ventajas</a:t>
            </a:r>
            <a:endParaRPr/>
          </a:p>
          <a:p>
            <a:pPr marL="411480" lvl="2" indent="-411480" algn="l" rtl="0">
              <a:lnSpc>
                <a:spcPct val="85000"/>
              </a:lnSpc>
              <a:spcBef>
                <a:spcPts val="450"/>
              </a:spcBef>
              <a:spcAft>
                <a:spcPts val="0"/>
              </a:spcAft>
              <a:buClr>
                <a:srgbClr val="262626"/>
              </a:buClr>
              <a:buSzPts val="2400"/>
              <a:buChar char=" "/>
            </a:pPr>
            <a:r>
              <a:rPr lang="es-ES" sz="2400"/>
              <a:t>Revelan nueva línea de preguntas </a:t>
            </a:r>
            <a:endParaRPr/>
          </a:p>
          <a:p>
            <a:pPr marL="411480" lvl="2" indent="-411480" algn="l" rtl="0">
              <a:lnSpc>
                <a:spcPct val="85000"/>
              </a:lnSpc>
              <a:spcBef>
                <a:spcPts val="450"/>
              </a:spcBef>
              <a:spcAft>
                <a:spcPts val="0"/>
              </a:spcAft>
              <a:buClr>
                <a:srgbClr val="262626"/>
              </a:buClr>
              <a:buSzPts val="2400"/>
              <a:buChar char=" "/>
            </a:pPr>
            <a:r>
              <a:rPr lang="es-ES" sz="2400"/>
              <a:t>Hacen más interesante la entrevista</a:t>
            </a:r>
            <a:endParaRPr/>
          </a:p>
          <a:p>
            <a:pPr marL="411480" lvl="2" indent="-411480" algn="l" rtl="0">
              <a:lnSpc>
                <a:spcPct val="85000"/>
              </a:lnSpc>
              <a:spcBef>
                <a:spcPts val="450"/>
              </a:spcBef>
              <a:spcAft>
                <a:spcPts val="0"/>
              </a:spcAft>
              <a:buClr>
                <a:srgbClr val="262626"/>
              </a:buClr>
              <a:buSzPts val="2400"/>
              <a:buChar char=" "/>
            </a:pPr>
            <a:r>
              <a:rPr lang="es-ES" sz="2400"/>
              <a:t>Permiten espontaneidad</a:t>
            </a:r>
            <a:endParaRPr/>
          </a:p>
          <a:p>
            <a:pPr marL="260604" lvl="1" indent="-257175" algn="l" rtl="0">
              <a:lnSpc>
                <a:spcPct val="85000"/>
              </a:lnSpc>
              <a:spcBef>
                <a:spcPts val="450"/>
              </a:spcBef>
              <a:spcAft>
                <a:spcPts val="0"/>
              </a:spcAft>
              <a:buClr>
                <a:srgbClr val="262626"/>
              </a:buClr>
              <a:buSzPts val="2800"/>
              <a:buChar char=" "/>
            </a:pPr>
            <a:r>
              <a:rPr lang="es-ES" sz="2800"/>
              <a:t>Desventajas</a:t>
            </a:r>
            <a:endParaRPr/>
          </a:p>
          <a:p>
            <a:pPr marL="411480" lvl="2" indent="-411480" algn="l" rtl="0">
              <a:lnSpc>
                <a:spcPct val="85000"/>
              </a:lnSpc>
              <a:spcBef>
                <a:spcPts val="450"/>
              </a:spcBef>
              <a:spcAft>
                <a:spcPts val="0"/>
              </a:spcAft>
              <a:buClr>
                <a:srgbClr val="262626"/>
              </a:buClr>
              <a:buSzPts val="2400"/>
              <a:buChar char=" "/>
            </a:pPr>
            <a:r>
              <a:rPr lang="es-ES" sz="2400"/>
              <a:t>Pueden dar muchos detalles irrelevantes</a:t>
            </a:r>
            <a:endParaRPr/>
          </a:p>
          <a:p>
            <a:pPr marL="411480" lvl="2" indent="-411480" algn="l" rtl="0">
              <a:lnSpc>
                <a:spcPct val="85000"/>
              </a:lnSpc>
              <a:spcBef>
                <a:spcPts val="450"/>
              </a:spcBef>
              <a:spcAft>
                <a:spcPts val="0"/>
              </a:spcAft>
              <a:buClr>
                <a:srgbClr val="262626"/>
              </a:buClr>
              <a:buSzPts val="2400"/>
              <a:buChar char=" "/>
            </a:pPr>
            <a:r>
              <a:rPr lang="es-ES" sz="2400"/>
              <a:t>Se puede perder el control de la entrevista</a:t>
            </a:r>
            <a:endParaRPr/>
          </a:p>
          <a:p>
            <a:pPr marL="411480" lvl="2" indent="-411480" algn="l" rtl="0">
              <a:lnSpc>
                <a:spcPct val="85000"/>
              </a:lnSpc>
              <a:spcBef>
                <a:spcPts val="450"/>
              </a:spcBef>
              <a:spcAft>
                <a:spcPts val="0"/>
              </a:spcAft>
              <a:buClr>
                <a:srgbClr val="262626"/>
              </a:buClr>
              <a:buSzPts val="2400"/>
              <a:buChar char=" "/>
            </a:pPr>
            <a:r>
              <a:rPr lang="es-ES" sz="2400"/>
              <a:t>Parece que el entrevistador no tiene los objetivos claros</a:t>
            </a:r>
            <a:endParaRPr/>
          </a:p>
        </p:txBody>
      </p:sp>
      <p:sp>
        <p:nvSpPr>
          <p:cNvPr id="1055" name="Google Shape;1055;p128"/>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056" name="Google Shape;1056;p128"/>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057" name="Google Shape;1057;p128" descr="https://encrypted-tbn1.gstatic.com/images?q=tbn:ANd9GcQoCW5ox51-A-XiBwJL-A-_bpO_4RM_MPAETYsBasNQ59ID_bIBKA"/>
          <p:cNvPicPr preferRelativeResize="0"/>
          <p:nvPr/>
        </p:nvPicPr>
        <p:blipFill rotWithShape="1">
          <a:blip r:embed="rId3">
            <a:alphaModFix/>
          </a:blip>
          <a:srcRect/>
          <a:stretch/>
        </p:blipFill>
        <p:spPr>
          <a:xfrm>
            <a:off x="8867955" y="4005064"/>
            <a:ext cx="1683167" cy="1676400"/>
          </a:xfrm>
          <a:prstGeom prst="rect">
            <a:avLst/>
          </a:prstGeom>
          <a:noFill/>
          <a:ln>
            <a:noFill/>
          </a:ln>
        </p:spPr>
      </p:pic>
    </p:spTree>
  </p:cSld>
  <p:clrMapOvr>
    <a:masterClrMapping/>
  </p:clrMapOvr>
  <p:transition spd="med">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12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1063" name="Google Shape;1063;p12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68</a:t>
            </a:fld>
            <a:endParaRPr/>
          </a:p>
        </p:txBody>
      </p:sp>
      <p:sp>
        <p:nvSpPr>
          <p:cNvPr id="1064" name="Google Shape;1064;p129"/>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203200" algn="l" rtl="0">
              <a:lnSpc>
                <a:spcPct val="85000"/>
              </a:lnSpc>
              <a:spcBef>
                <a:spcPts val="0"/>
              </a:spcBef>
              <a:spcAft>
                <a:spcPts val="0"/>
              </a:spcAft>
              <a:buClr>
                <a:srgbClr val="C00000"/>
              </a:buClr>
              <a:buSzPts val="3200"/>
              <a:buFont typeface="Arial"/>
              <a:buChar char="»"/>
            </a:pPr>
            <a:r>
              <a:rPr lang="es-ES" sz="3200"/>
              <a:t>Preguntas cerradas</a:t>
            </a:r>
            <a:endParaRPr/>
          </a:p>
          <a:p>
            <a:pPr marL="260604" lvl="1" indent="-257175" algn="l" rtl="0">
              <a:lnSpc>
                <a:spcPct val="85000"/>
              </a:lnSpc>
              <a:spcBef>
                <a:spcPts val="450"/>
              </a:spcBef>
              <a:spcAft>
                <a:spcPts val="0"/>
              </a:spcAft>
              <a:buClr>
                <a:srgbClr val="262626"/>
              </a:buClr>
              <a:buSzPts val="2800"/>
              <a:buChar char=" "/>
            </a:pPr>
            <a:r>
              <a:rPr lang="es-ES" sz="2800"/>
              <a:t>Ventajas </a:t>
            </a:r>
            <a:endParaRPr/>
          </a:p>
          <a:p>
            <a:pPr marL="411480" lvl="2" indent="-411480" algn="l" rtl="0">
              <a:lnSpc>
                <a:spcPct val="85000"/>
              </a:lnSpc>
              <a:spcBef>
                <a:spcPts val="450"/>
              </a:spcBef>
              <a:spcAft>
                <a:spcPts val="0"/>
              </a:spcAft>
              <a:buClr>
                <a:srgbClr val="262626"/>
              </a:buClr>
              <a:buSzPts val="2400"/>
              <a:buChar char=" "/>
            </a:pPr>
            <a:r>
              <a:rPr lang="es-ES" sz="2400"/>
              <a:t>Ahorran tiempo</a:t>
            </a:r>
            <a:endParaRPr/>
          </a:p>
          <a:p>
            <a:pPr marL="411480" lvl="2" indent="-411480" algn="l" rtl="0">
              <a:lnSpc>
                <a:spcPct val="85000"/>
              </a:lnSpc>
              <a:spcBef>
                <a:spcPts val="450"/>
              </a:spcBef>
              <a:spcAft>
                <a:spcPts val="0"/>
              </a:spcAft>
              <a:buClr>
                <a:srgbClr val="262626"/>
              </a:buClr>
              <a:buSzPts val="2400"/>
              <a:buChar char=" "/>
            </a:pPr>
            <a:r>
              <a:rPr lang="es-ES" sz="2400"/>
              <a:t>Se mantiene más fácil el control de la entrevista</a:t>
            </a:r>
            <a:endParaRPr/>
          </a:p>
          <a:p>
            <a:pPr marL="411480" lvl="2" indent="-411480" algn="l" rtl="0">
              <a:lnSpc>
                <a:spcPct val="85000"/>
              </a:lnSpc>
              <a:spcBef>
                <a:spcPts val="450"/>
              </a:spcBef>
              <a:spcAft>
                <a:spcPts val="0"/>
              </a:spcAft>
              <a:buClr>
                <a:srgbClr val="262626"/>
              </a:buClr>
              <a:buSzPts val="2400"/>
              <a:buChar char=" "/>
            </a:pPr>
            <a:r>
              <a:rPr lang="es-ES" sz="2400"/>
              <a:t>Se consiguen datos relevantes</a:t>
            </a:r>
            <a:endParaRPr/>
          </a:p>
          <a:p>
            <a:pPr marL="260604" lvl="1" indent="-257175" algn="l" rtl="0">
              <a:lnSpc>
                <a:spcPct val="85000"/>
              </a:lnSpc>
              <a:spcBef>
                <a:spcPts val="450"/>
              </a:spcBef>
              <a:spcAft>
                <a:spcPts val="0"/>
              </a:spcAft>
              <a:buClr>
                <a:srgbClr val="262626"/>
              </a:buClr>
              <a:buSzPts val="2800"/>
              <a:buChar char=" "/>
            </a:pPr>
            <a:r>
              <a:rPr lang="es-ES" sz="2800"/>
              <a:t>Desventajas</a:t>
            </a:r>
            <a:endParaRPr/>
          </a:p>
          <a:p>
            <a:pPr marL="411480" lvl="2" indent="-411480" algn="l" rtl="0">
              <a:lnSpc>
                <a:spcPct val="85000"/>
              </a:lnSpc>
              <a:spcBef>
                <a:spcPts val="450"/>
              </a:spcBef>
              <a:spcAft>
                <a:spcPts val="0"/>
              </a:spcAft>
              <a:buClr>
                <a:srgbClr val="262626"/>
              </a:buClr>
              <a:buSzPts val="2400"/>
              <a:buChar char=" "/>
            </a:pPr>
            <a:r>
              <a:rPr lang="es-ES" sz="2400"/>
              <a:t>Pueden aburrir al encuestado</a:t>
            </a:r>
            <a:endParaRPr/>
          </a:p>
          <a:p>
            <a:pPr marL="411480" lvl="2" indent="-411480" algn="l" rtl="0">
              <a:lnSpc>
                <a:spcPct val="85000"/>
              </a:lnSpc>
              <a:spcBef>
                <a:spcPts val="450"/>
              </a:spcBef>
              <a:spcAft>
                <a:spcPts val="0"/>
              </a:spcAft>
              <a:buClr>
                <a:srgbClr val="262626"/>
              </a:buClr>
              <a:buSzPts val="2400"/>
              <a:buChar char=" "/>
            </a:pPr>
            <a:r>
              <a:rPr lang="es-ES" sz="2400"/>
              <a:t>No se obtienen detalles</a:t>
            </a:r>
            <a:endParaRPr/>
          </a:p>
        </p:txBody>
      </p:sp>
      <p:sp>
        <p:nvSpPr>
          <p:cNvPr id="1065" name="Google Shape;1065;p129"/>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066" name="Google Shape;1066;p129"/>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067" name="Google Shape;1067;p129" descr="https://encrypted-tbn0.gstatic.com/images?q=tbn:ANd9GcSK2vpi9-QwIxz79U4DVLWErw79abJ6tIBlCMMQv_BZgDQvFtFc"/>
          <p:cNvPicPr preferRelativeResize="0"/>
          <p:nvPr/>
        </p:nvPicPr>
        <p:blipFill rotWithShape="1">
          <a:blip r:embed="rId3">
            <a:alphaModFix/>
          </a:blip>
          <a:srcRect/>
          <a:stretch/>
        </p:blipFill>
        <p:spPr>
          <a:xfrm>
            <a:off x="8578761" y="4293098"/>
            <a:ext cx="1912690" cy="1504951"/>
          </a:xfrm>
          <a:prstGeom prst="rect">
            <a:avLst/>
          </a:prstGeom>
          <a:noFill/>
          <a:ln>
            <a:noFill/>
          </a:ln>
        </p:spPr>
      </p:pic>
    </p:spTree>
  </p:cSld>
  <p:clrMapOvr>
    <a:masterClrMapping/>
  </p:clrMapOvr>
  <p:transition spd="med">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sp>
        <p:nvSpPr>
          <p:cNvPr id="1072" name="Google Shape;1072;p130"/>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1073" name="Google Shape;1073;p13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69</a:t>
            </a:fld>
            <a:endParaRPr/>
          </a:p>
        </p:txBody>
      </p:sp>
      <p:sp>
        <p:nvSpPr>
          <p:cNvPr id="1074" name="Google Shape;1074;p130"/>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27000" algn="l" rtl="0">
              <a:lnSpc>
                <a:spcPct val="85000"/>
              </a:lnSpc>
              <a:spcBef>
                <a:spcPts val="0"/>
              </a:spcBef>
              <a:spcAft>
                <a:spcPts val="0"/>
              </a:spcAft>
              <a:buClr>
                <a:srgbClr val="C00000"/>
              </a:buClr>
              <a:buSzPts val="2000"/>
              <a:buFont typeface="Arial"/>
              <a:buChar char="»"/>
            </a:pPr>
            <a:r>
              <a:rPr lang="es-ES" sz="2000"/>
              <a:t>Organización de una entrevista</a:t>
            </a:r>
            <a:endParaRPr/>
          </a:p>
          <a:p>
            <a:pPr marL="68580" lvl="0" indent="0" algn="l" rtl="0">
              <a:lnSpc>
                <a:spcPct val="85000"/>
              </a:lnSpc>
              <a:spcBef>
                <a:spcPts val="975"/>
              </a:spcBef>
              <a:spcAft>
                <a:spcPts val="0"/>
              </a:spcAft>
              <a:buClr>
                <a:srgbClr val="C00000"/>
              </a:buClr>
              <a:buSzPts val="2000"/>
              <a:buFont typeface="Arial"/>
              <a:buNone/>
            </a:pPr>
            <a:endParaRPr sz="2000"/>
          </a:p>
          <a:p>
            <a:pPr marL="260604" lvl="1" indent="-257175" algn="l" rtl="0">
              <a:lnSpc>
                <a:spcPct val="85000"/>
              </a:lnSpc>
              <a:spcBef>
                <a:spcPts val="450"/>
              </a:spcBef>
              <a:spcAft>
                <a:spcPts val="0"/>
              </a:spcAft>
              <a:buClr>
                <a:srgbClr val="262626"/>
              </a:buClr>
              <a:buSzPts val="2000"/>
              <a:buChar char=" "/>
            </a:pPr>
            <a:r>
              <a:rPr lang="es-ES" sz="2000"/>
              <a:t>Piramidal  (Inductivo)</a:t>
            </a:r>
            <a:endParaRPr/>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257175" algn="l" rtl="0">
              <a:lnSpc>
                <a:spcPct val="85000"/>
              </a:lnSpc>
              <a:spcBef>
                <a:spcPts val="450"/>
              </a:spcBef>
              <a:spcAft>
                <a:spcPts val="0"/>
              </a:spcAft>
              <a:buClr>
                <a:srgbClr val="262626"/>
              </a:buClr>
              <a:buSzPts val="2000"/>
              <a:buChar char=" "/>
            </a:pPr>
            <a:r>
              <a:rPr lang="es-ES" sz="2000"/>
              <a:t>Embudo (Deductivo)</a:t>
            </a:r>
            <a:endParaRPr/>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257175" algn="l" rtl="0">
              <a:lnSpc>
                <a:spcPct val="85000"/>
              </a:lnSpc>
              <a:spcBef>
                <a:spcPts val="450"/>
              </a:spcBef>
              <a:spcAft>
                <a:spcPts val="0"/>
              </a:spcAft>
              <a:buClr>
                <a:srgbClr val="262626"/>
              </a:buClr>
              <a:buSzPts val="2000"/>
              <a:buChar char=" "/>
            </a:pPr>
            <a:r>
              <a:rPr lang="es-ES" sz="2000"/>
              <a:t>Diamante (Comb. de las anteriores)</a:t>
            </a:r>
            <a:endParaRPr sz="2000"/>
          </a:p>
        </p:txBody>
      </p:sp>
      <p:sp>
        <p:nvSpPr>
          <p:cNvPr id="1075" name="Google Shape;1075;p130"/>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076" name="Google Shape;1076;p130"/>
          <p:cNvSpPr/>
          <p:nvPr/>
        </p:nvSpPr>
        <p:spPr>
          <a:xfrm>
            <a:off x="6554399" y="2204864"/>
            <a:ext cx="1445973" cy="936104"/>
          </a:xfrm>
          <a:prstGeom prst="triangle">
            <a:avLst>
              <a:gd name="adj"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7" name="Google Shape;1077;p130"/>
          <p:cNvSpPr/>
          <p:nvPr/>
        </p:nvSpPr>
        <p:spPr>
          <a:xfrm>
            <a:off x="6409801" y="3573016"/>
            <a:ext cx="1445973" cy="864096"/>
          </a:xfrm>
          <a:prstGeom prst="flowChartMerge">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8" name="Google Shape;1078;p130"/>
          <p:cNvSpPr/>
          <p:nvPr/>
        </p:nvSpPr>
        <p:spPr>
          <a:xfrm>
            <a:off x="6698996" y="4653136"/>
            <a:ext cx="1229077" cy="1368152"/>
          </a:xfrm>
          <a:prstGeom prst="flowChartSort">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9" name="Google Shape;1079;p130"/>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97"/>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37" name="Google Shape;337;p97"/>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457200" lvl="0" indent="-342900" algn="l" rtl="0">
              <a:lnSpc>
                <a:spcPct val="90000"/>
              </a:lnSpc>
              <a:spcBef>
                <a:spcPts val="1200"/>
              </a:spcBef>
              <a:spcAft>
                <a:spcPts val="0"/>
              </a:spcAft>
              <a:buSzPts val="1800"/>
              <a:buChar char=" "/>
            </a:pPr>
            <a:r>
              <a:rPr lang="es-ES" b="1" dirty="0"/>
              <a:t>Turno 1</a:t>
            </a:r>
            <a:r>
              <a:rPr lang="es-ES" dirty="0"/>
              <a:t> </a:t>
            </a:r>
            <a:endParaRPr sz="1400" dirty="0"/>
          </a:p>
          <a:p>
            <a:pPr marL="1371600" lvl="2" indent="-342900" algn="l" rtl="0">
              <a:lnSpc>
                <a:spcPct val="90000"/>
              </a:lnSpc>
              <a:spcBef>
                <a:spcPts val="400"/>
              </a:spcBef>
              <a:spcAft>
                <a:spcPts val="0"/>
              </a:spcAft>
              <a:buSzPts val="1800"/>
              <a:buChar char="◦"/>
            </a:pPr>
            <a:r>
              <a:rPr lang="es-ES" sz="1600" dirty="0"/>
              <a:t>TEORIA: LUNES 10hs (Aula 10A) –  Marcos</a:t>
            </a:r>
            <a:endParaRPr sz="1200" dirty="0"/>
          </a:p>
          <a:p>
            <a:pPr marL="1371600" lvl="2" indent="-342900" algn="l" rtl="0">
              <a:lnSpc>
                <a:spcPct val="90000"/>
              </a:lnSpc>
              <a:spcBef>
                <a:spcPts val="400"/>
              </a:spcBef>
              <a:spcAft>
                <a:spcPts val="0"/>
              </a:spcAft>
              <a:buSzPts val="1800"/>
              <a:buChar char="◦"/>
            </a:pPr>
            <a:r>
              <a:rPr lang="es-ES" sz="1600" dirty="0"/>
              <a:t>PRACTICA: LUNES 08hs a 10hs (Aula 10A) y MIERCOLES 8hs a 10hs (Aula 10A</a:t>
            </a:r>
            <a:r>
              <a:rPr lang="es-ES" sz="1600" dirty="0" smtClean="0"/>
              <a:t>)</a:t>
            </a:r>
            <a:endParaRPr sz="1200" dirty="0" smtClean="0"/>
          </a:p>
          <a:p>
            <a:pPr marL="457200" lvl="0" indent="-342900" algn="l" rtl="0">
              <a:lnSpc>
                <a:spcPct val="90000"/>
              </a:lnSpc>
              <a:spcBef>
                <a:spcPts val="1200"/>
              </a:spcBef>
              <a:spcAft>
                <a:spcPts val="0"/>
              </a:spcAft>
              <a:buSzPts val="1800"/>
              <a:buChar char=" "/>
            </a:pPr>
            <a:r>
              <a:rPr lang="es-ES" b="1" dirty="0" smtClean="0"/>
              <a:t>Turno 2</a:t>
            </a:r>
            <a:r>
              <a:rPr lang="es-ES" dirty="0" smtClean="0"/>
              <a:t> </a:t>
            </a:r>
            <a:endParaRPr sz="1400" dirty="0" smtClean="0"/>
          </a:p>
          <a:p>
            <a:pPr marL="1371600" lvl="2" indent="-342900" algn="l" rtl="0">
              <a:lnSpc>
                <a:spcPct val="90000"/>
              </a:lnSpc>
              <a:spcBef>
                <a:spcPts val="400"/>
              </a:spcBef>
              <a:spcAft>
                <a:spcPts val="0"/>
              </a:spcAft>
              <a:buSzPts val="1800"/>
              <a:buChar char="◦"/>
            </a:pPr>
            <a:r>
              <a:rPr lang="es-ES" sz="1600" dirty="0" smtClean="0"/>
              <a:t>TEORIA</a:t>
            </a:r>
            <a:r>
              <a:rPr lang="es-ES" sz="1600" dirty="0"/>
              <a:t>: MIERCOLES 15hs (aula 10A) –  Alejandro</a:t>
            </a:r>
            <a:endParaRPr sz="1200" dirty="0"/>
          </a:p>
          <a:p>
            <a:pPr marL="1371600" lvl="2" indent="-342900" algn="l" rtl="0">
              <a:lnSpc>
                <a:spcPct val="90000"/>
              </a:lnSpc>
              <a:spcBef>
                <a:spcPts val="400"/>
              </a:spcBef>
              <a:spcAft>
                <a:spcPts val="0"/>
              </a:spcAft>
              <a:buSzPts val="1800"/>
              <a:buChar char="◦"/>
            </a:pPr>
            <a:r>
              <a:rPr lang="es-ES" sz="1600" dirty="0"/>
              <a:t>PRACTICA: LUNES 08hs a 10hs (Aula 1) y MIERCOLES 8hs a 10hs (Aula 7</a:t>
            </a:r>
            <a:r>
              <a:rPr lang="es-ES" sz="1600" dirty="0" smtClean="0"/>
              <a:t>)</a:t>
            </a:r>
            <a:endParaRPr sz="1200" dirty="0" smtClean="0"/>
          </a:p>
          <a:p>
            <a:pPr marL="457200" lvl="0" indent="-342900" algn="l" rtl="0">
              <a:lnSpc>
                <a:spcPct val="90000"/>
              </a:lnSpc>
              <a:spcBef>
                <a:spcPts val="1200"/>
              </a:spcBef>
              <a:spcAft>
                <a:spcPts val="0"/>
              </a:spcAft>
              <a:buSzPts val="1800"/>
              <a:buChar char=" "/>
            </a:pPr>
            <a:r>
              <a:rPr lang="es-ES" b="1" dirty="0" smtClean="0"/>
              <a:t>Turno 3</a:t>
            </a:r>
            <a:r>
              <a:rPr lang="es-ES" dirty="0" smtClean="0"/>
              <a:t> </a:t>
            </a:r>
            <a:endParaRPr sz="1400" dirty="0" smtClean="0"/>
          </a:p>
          <a:p>
            <a:pPr marL="1371600" lvl="2" indent="-342900" algn="l" rtl="0">
              <a:lnSpc>
                <a:spcPct val="90000"/>
              </a:lnSpc>
              <a:spcBef>
                <a:spcPts val="400"/>
              </a:spcBef>
              <a:spcAft>
                <a:spcPts val="0"/>
              </a:spcAft>
              <a:buSzPts val="1800"/>
              <a:buChar char="◦"/>
            </a:pPr>
            <a:r>
              <a:rPr lang="es-ES" sz="1600" dirty="0" smtClean="0"/>
              <a:t>TEORIA</a:t>
            </a:r>
            <a:r>
              <a:rPr lang="es-ES" sz="1600" dirty="0"/>
              <a:t>: JUEVES 17hs (aula 10B) –  Silvia</a:t>
            </a:r>
            <a:endParaRPr sz="1200" dirty="0"/>
          </a:p>
          <a:p>
            <a:pPr lvl="2"/>
            <a:r>
              <a:rPr lang="es-ES" sz="1600" dirty="0"/>
              <a:t>PRACTICA: MARTES 19hs a 21hs (Aula 10A) y VIERNES 15:30hs a 17:30hs (Aula 5</a:t>
            </a:r>
            <a:r>
              <a:rPr lang="es-ES" sz="1600" dirty="0" smtClean="0"/>
              <a:t>)</a:t>
            </a:r>
          </a:p>
          <a:p>
            <a:pPr lvl="2"/>
            <a:endParaRPr sz="2000" dirty="0"/>
          </a:p>
          <a:p>
            <a:pPr marL="457200" lvl="0" indent="-342900" algn="l" rtl="0">
              <a:lnSpc>
                <a:spcPct val="90000"/>
              </a:lnSpc>
              <a:spcBef>
                <a:spcPts val="1200"/>
              </a:spcBef>
              <a:spcAft>
                <a:spcPts val="0"/>
              </a:spcAft>
              <a:buSzPts val="1800"/>
              <a:buChar char=" "/>
            </a:pPr>
            <a:r>
              <a:rPr lang="es-ES" sz="2000" dirty="0"/>
              <a:t>Explicaciones de práctica: en el horario de las teorías</a:t>
            </a:r>
            <a:endParaRPr dirty="0"/>
          </a:p>
        </p:txBody>
      </p:sp>
      <p:sp>
        <p:nvSpPr>
          <p:cNvPr id="338" name="Google Shape;338;p97"/>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s-ES"/>
              <a:t>Ingeniería de Software I  2022</a:t>
            </a:r>
            <a:endParaRPr/>
          </a:p>
        </p:txBody>
      </p:sp>
      <p:sp>
        <p:nvSpPr>
          <p:cNvPr id="339" name="Google Shape;339;p97"/>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7</a:t>
            </a:fld>
            <a:endParaRPr/>
          </a:p>
        </p:txBody>
      </p:sp>
    </p:spTree>
  </p:cSld>
  <p:clrMapOvr>
    <a:masterClrMapping/>
  </p:clrMapOvr>
  <p:transition spd="med">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13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1085" name="Google Shape;1085;p13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70</a:t>
            </a:fld>
            <a:endParaRPr/>
          </a:p>
        </p:txBody>
      </p:sp>
      <p:sp>
        <p:nvSpPr>
          <p:cNvPr id="1086" name="Google Shape;1086;p131"/>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127000" algn="l" rtl="0">
              <a:lnSpc>
                <a:spcPct val="85000"/>
              </a:lnSpc>
              <a:spcBef>
                <a:spcPts val="0"/>
              </a:spcBef>
              <a:spcAft>
                <a:spcPts val="0"/>
              </a:spcAft>
              <a:buClr>
                <a:srgbClr val="C00000"/>
              </a:buClr>
              <a:buSzPts val="2000"/>
              <a:buFont typeface="Arial"/>
              <a:buChar char="»"/>
            </a:pPr>
            <a:r>
              <a:rPr lang="es-ES" sz="2000"/>
              <a:t>Organización de una entrevista</a:t>
            </a:r>
            <a:endParaRPr/>
          </a:p>
          <a:p>
            <a:pPr marL="260604" lvl="1" indent="-257175" algn="l" rtl="0">
              <a:lnSpc>
                <a:spcPct val="85000"/>
              </a:lnSpc>
              <a:spcBef>
                <a:spcPts val="450"/>
              </a:spcBef>
              <a:spcAft>
                <a:spcPts val="0"/>
              </a:spcAft>
              <a:buClr>
                <a:srgbClr val="262626"/>
              </a:buClr>
              <a:buSzPts val="2000"/>
              <a:buChar char=" "/>
            </a:pPr>
            <a:r>
              <a:rPr lang="es-ES" sz="2000"/>
              <a:t>Piramidal  (Inductivo)</a:t>
            </a:r>
            <a:endParaRPr/>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p:txBody>
      </p:sp>
      <p:sp>
        <p:nvSpPr>
          <p:cNvPr id="1087" name="Google Shape;1087;p131"/>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088" name="Google Shape;1088;p131"/>
          <p:cNvSpPr/>
          <p:nvPr/>
        </p:nvSpPr>
        <p:spPr>
          <a:xfrm>
            <a:off x="5397620" y="2852936"/>
            <a:ext cx="3542634" cy="2520280"/>
          </a:xfrm>
          <a:prstGeom prst="triangle">
            <a:avLst>
              <a:gd name="adj"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89" name="Google Shape;1089;p131"/>
          <p:cNvSpPr txBox="1"/>
          <p:nvPr/>
        </p:nvSpPr>
        <p:spPr>
          <a:xfrm>
            <a:off x="3228662" y="2708920"/>
            <a:ext cx="198988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Cerradas</a:t>
            </a:r>
            <a:endParaRPr sz="1800" b="0" i="0" u="none" strike="noStrike" cap="none">
              <a:solidFill>
                <a:srgbClr val="4B5064"/>
              </a:solidFill>
              <a:latin typeface="Calibri"/>
              <a:ea typeface="Calibri"/>
              <a:cs typeface="Calibri"/>
              <a:sym typeface="Calibri"/>
            </a:endParaRPr>
          </a:p>
        </p:txBody>
      </p:sp>
      <p:sp>
        <p:nvSpPr>
          <p:cNvPr id="1090" name="Google Shape;1090;p131"/>
          <p:cNvSpPr txBox="1"/>
          <p:nvPr/>
        </p:nvSpPr>
        <p:spPr>
          <a:xfrm>
            <a:off x="3373257" y="5229200"/>
            <a:ext cx="1934652"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Abiertas</a:t>
            </a:r>
            <a:endParaRPr sz="1800" b="0" i="0" u="none" strike="noStrike" cap="none">
              <a:solidFill>
                <a:srgbClr val="4B5064"/>
              </a:solidFill>
              <a:latin typeface="Calibri"/>
              <a:ea typeface="Calibri"/>
              <a:cs typeface="Calibri"/>
              <a:sym typeface="Calibri"/>
            </a:endParaRPr>
          </a:p>
        </p:txBody>
      </p:sp>
      <p:sp>
        <p:nvSpPr>
          <p:cNvPr id="1091" name="Google Shape;1091;p131"/>
          <p:cNvSpPr/>
          <p:nvPr/>
        </p:nvSpPr>
        <p:spPr>
          <a:xfrm>
            <a:off x="4057139" y="2996969"/>
            <a:ext cx="578389" cy="2016224"/>
          </a:xfrm>
          <a:prstGeom prst="downArrow">
            <a:avLst>
              <a:gd name="adj1" fmla="val 50000"/>
              <a:gd name="adj2"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92" name="Google Shape;1092;p131"/>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096"/>
        <p:cNvGrpSpPr/>
        <p:nvPr/>
      </p:nvGrpSpPr>
      <p:grpSpPr>
        <a:xfrm>
          <a:off x="0" y="0"/>
          <a:ext cx="0" cy="0"/>
          <a:chOff x="0" y="0"/>
          <a:chExt cx="0" cy="0"/>
        </a:xfrm>
      </p:grpSpPr>
      <p:sp>
        <p:nvSpPr>
          <p:cNvPr id="1097" name="Google Shape;1097;p13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1098" name="Google Shape;1098;p13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71</a:t>
            </a:fld>
            <a:endParaRPr/>
          </a:p>
        </p:txBody>
      </p:sp>
      <p:sp>
        <p:nvSpPr>
          <p:cNvPr id="1099" name="Google Shape;1099;p132"/>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14300" algn="l" rtl="0">
              <a:lnSpc>
                <a:spcPct val="85000"/>
              </a:lnSpc>
              <a:spcBef>
                <a:spcPts val="0"/>
              </a:spcBef>
              <a:spcAft>
                <a:spcPts val="0"/>
              </a:spcAft>
              <a:buClr>
                <a:srgbClr val="C00000"/>
              </a:buClr>
              <a:buSzPts val="1800"/>
              <a:buFont typeface="Arial"/>
              <a:buChar char="»"/>
            </a:pPr>
            <a:r>
              <a:rPr lang="es-ES"/>
              <a:t>Organización de una entrevista</a:t>
            </a:r>
            <a:endParaRPr/>
          </a:p>
          <a:p>
            <a:pPr marL="260604" lvl="1" indent="-257175" algn="l" rtl="0">
              <a:lnSpc>
                <a:spcPct val="85000"/>
              </a:lnSpc>
              <a:spcBef>
                <a:spcPts val="450"/>
              </a:spcBef>
              <a:spcAft>
                <a:spcPts val="0"/>
              </a:spcAft>
              <a:buClr>
                <a:srgbClr val="262626"/>
              </a:buClr>
              <a:buSzPts val="1800"/>
              <a:buChar char=" "/>
            </a:pPr>
            <a:r>
              <a:rPr lang="es-ES"/>
              <a:t>Embudo (Deductivo)</a:t>
            </a:r>
            <a:endParaRPr/>
          </a:p>
          <a:p>
            <a:pPr marL="260604" lvl="1" indent="-142875" algn="l" rtl="0">
              <a:lnSpc>
                <a:spcPct val="85000"/>
              </a:lnSpc>
              <a:spcBef>
                <a:spcPts val="450"/>
              </a:spcBef>
              <a:spcAft>
                <a:spcPts val="0"/>
              </a:spcAft>
              <a:buClr>
                <a:srgbClr val="262626"/>
              </a:buClr>
              <a:buSzPts val="1800"/>
              <a:buNone/>
            </a:pPr>
            <a:endParaRPr/>
          </a:p>
          <a:p>
            <a:pPr marL="260604" lvl="1" indent="-142875" algn="l" rtl="0">
              <a:lnSpc>
                <a:spcPct val="85000"/>
              </a:lnSpc>
              <a:spcBef>
                <a:spcPts val="450"/>
              </a:spcBef>
              <a:spcAft>
                <a:spcPts val="0"/>
              </a:spcAft>
              <a:buClr>
                <a:srgbClr val="262626"/>
              </a:buClr>
              <a:buSzPts val="1800"/>
              <a:buNone/>
            </a:pPr>
            <a:endParaRPr/>
          </a:p>
        </p:txBody>
      </p:sp>
      <p:sp>
        <p:nvSpPr>
          <p:cNvPr id="1100" name="Google Shape;1100;p132"/>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01" name="Google Shape;1101;p132"/>
          <p:cNvSpPr/>
          <p:nvPr/>
        </p:nvSpPr>
        <p:spPr>
          <a:xfrm rot="10800000">
            <a:off x="5397620" y="2852936"/>
            <a:ext cx="3542634" cy="2520280"/>
          </a:xfrm>
          <a:prstGeom prst="triangle">
            <a:avLst>
              <a:gd name="adj"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02" name="Google Shape;1102;p132"/>
          <p:cNvSpPr txBox="1"/>
          <p:nvPr/>
        </p:nvSpPr>
        <p:spPr>
          <a:xfrm>
            <a:off x="3300960" y="5229200"/>
            <a:ext cx="198988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Cerradas</a:t>
            </a:r>
            <a:endParaRPr sz="1800" b="0" i="0" u="none" strike="noStrike" cap="none">
              <a:solidFill>
                <a:srgbClr val="4B5064"/>
              </a:solidFill>
              <a:latin typeface="Calibri"/>
              <a:ea typeface="Calibri"/>
              <a:cs typeface="Calibri"/>
              <a:sym typeface="Calibri"/>
            </a:endParaRPr>
          </a:p>
        </p:txBody>
      </p:sp>
      <p:sp>
        <p:nvSpPr>
          <p:cNvPr id="1103" name="Google Shape;1103;p132"/>
          <p:cNvSpPr txBox="1"/>
          <p:nvPr/>
        </p:nvSpPr>
        <p:spPr>
          <a:xfrm>
            <a:off x="3300959" y="2708920"/>
            <a:ext cx="1934652"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Abiertas</a:t>
            </a:r>
            <a:endParaRPr sz="1800" b="0" i="0" u="none" strike="noStrike" cap="none">
              <a:solidFill>
                <a:srgbClr val="4B5064"/>
              </a:solidFill>
              <a:latin typeface="Calibri"/>
              <a:ea typeface="Calibri"/>
              <a:cs typeface="Calibri"/>
              <a:sym typeface="Calibri"/>
            </a:endParaRPr>
          </a:p>
        </p:txBody>
      </p:sp>
      <p:sp>
        <p:nvSpPr>
          <p:cNvPr id="1104" name="Google Shape;1104;p132"/>
          <p:cNvSpPr/>
          <p:nvPr/>
        </p:nvSpPr>
        <p:spPr>
          <a:xfrm>
            <a:off x="4023945" y="3140968"/>
            <a:ext cx="578389" cy="2016224"/>
          </a:xfrm>
          <a:prstGeom prst="downArrow">
            <a:avLst>
              <a:gd name="adj1" fmla="val 50000"/>
              <a:gd name="adj2"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05" name="Google Shape;1105;p13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109"/>
        <p:cNvGrpSpPr/>
        <p:nvPr/>
      </p:nvGrpSpPr>
      <p:grpSpPr>
        <a:xfrm>
          <a:off x="0" y="0"/>
          <a:ext cx="0" cy="0"/>
          <a:chOff x="0" y="0"/>
          <a:chExt cx="0" cy="0"/>
        </a:xfrm>
      </p:grpSpPr>
      <p:sp>
        <p:nvSpPr>
          <p:cNvPr id="1110" name="Google Shape;1110;p13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a:t>
            </a:r>
            <a:endParaRPr/>
          </a:p>
        </p:txBody>
      </p:sp>
      <p:sp>
        <p:nvSpPr>
          <p:cNvPr id="1111" name="Google Shape;1111;p13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72</a:t>
            </a:fld>
            <a:endParaRPr/>
          </a:p>
        </p:txBody>
      </p:sp>
      <p:sp>
        <p:nvSpPr>
          <p:cNvPr id="1112" name="Google Shape;1112;p133"/>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14300" algn="l" rtl="0">
              <a:lnSpc>
                <a:spcPct val="85000"/>
              </a:lnSpc>
              <a:spcBef>
                <a:spcPts val="0"/>
              </a:spcBef>
              <a:spcAft>
                <a:spcPts val="0"/>
              </a:spcAft>
              <a:buClr>
                <a:srgbClr val="C00000"/>
              </a:buClr>
              <a:buSzPts val="1800"/>
              <a:buFont typeface="Arial"/>
              <a:buChar char="»"/>
            </a:pPr>
            <a:r>
              <a:rPr lang="es-ES"/>
              <a:t>Organización de una entrevista</a:t>
            </a:r>
            <a:endParaRPr/>
          </a:p>
          <a:p>
            <a:pPr marL="260604" lvl="1" indent="-257175" algn="l" rtl="0">
              <a:lnSpc>
                <a:spcPct val="85000"/>
              </a:lnSpc>
              <a:spcBef>
                <a:spcPts val="450"/>
              </a:spcBef>
              <a:spcAft>
                <a:spcPts val="0"/>
              </a:spcAft>
              <a:buClr>
                <a:srgbClr val="262626"/>
              </a:buClr>
              <a:buSzPts val="1800"/>
              <a:buChar char=" "/>
            </a:pPr>
            <a:r>
              <a:rPr lang="es-ES"/>
              <a:t>Diamante </a:t>
            </a:r>
            <a:endParaRPr/>
          </a:p>
          <a:p>
            <a:pPr marL="260604" lvl="1" indent="-142875" algn="l" rtl="0">
              <a:lnSpc>
                <a:spcPct val="85000"/>
              </a:lnSpc>
              <a:spcBef>
                <a:spcPts val="450"/>
              </a:spcBef>
              <a:spcAft>
                <a:spcPts val="0"/>
              </a:spcAft>
              <a:buClr>
                <a:srgbClr val="262626"/>
              </a:buClr>
              <a:buSzPts val="1800"/>
              <a:buNone/>
            </a:pPr>
            <a:endParaRPr/>
          </a:p>
        </p:txBody>
      </p:sp>
      <p:sp>
        <p:nvSpPr>
          <p:cNvPr id="1113" name="Google Shape;1113;p133"/>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14" name="Google Shape;1114;p133"/>
          <p:cNvSpPr txBox="1"/>
          <p:nvPr/>
        </p:nvSpPr>
        <p:spPr>
          <a:xfrm>
            <a:off x="3300960" y="5589240"/>
            <a:ext cx="198988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Cerradas</a:t>
            </a:r>
            <a:endParaRPr sz="1800" b="0" i="0" u="none" strike="noStrike" cap="none">
              <a:solidFill>
                <a:srgbClr val="4B5064"/>
              </a:solidFill>
              <a:latin typeface="Calibri"/>
              <a:ea typeface="Calibri"/>
              <a:cs typeface="Calibri"/>
              <a:sym typeface="Calibri"/>
            </a:endParaRPr>
          </a:p>
        </p:txBody>
      </p:sp>
      <p:sp>
        <p:nvSpPr>
          <p:cNvPr id="1115" name="Google Shape;1115;p133"/>
          <p:cNvSpPr txBox="1"/>
          <p:nvPr/>
        </p:nvSpPr>
        <p:spPr>
          <a:xfrm>
            <a:off x="3300959" y="4077072"/>
            <a:ext cx="1934652"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Abiertas</a:t>
            </a:r>
            <a:endParaRPr sz="1800" b="0" i="0" u="none" strike="noStrike" cap="none">
              <a:solidFill>
                <a:srgbClr val="4B5064"/>
              </a:solidFill>
              <a:latin typeface="Calibri"/>
              <a:ea typeface="Calibri"/>
              <a:cs typeface="Calibri"/>
              <a:sym typeface="Calibri"/>
            </a:endParaRPr>
          </a:p>
        </p:txBody>
      </p:sp>
      <p:sp>
        <p:nvSpPr>
          <p:cNvPr id="1116" name="Google Shape;1116;p133"/>
          <p:cNvSpPr/>
          <p:nvPr/>
        </p:nvSpPr>
        <p:spPr>
          <a:xfrm>
            <a:off x="4023945" y="4725144"/>
            <a:ext cx="578389" cy="864096"/>
          </a:xfrm>
          <a:prstGeom prst="downArrow">
            <a:avLst>
              <a:gd name="adj1" fmla="val 50000"/>
              <a:gd name="adj2"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7" name="Google Shape;1117;p133"/>
          <p:cNvSpPr/>
          <p:nvPr/>
        </p:nvSpPr>
        <p:spPr>
          <a:xfrm>
            <a:off x="5831412" y="2780928"/>
            <a:ext cx="2675050" cy="2952328"/>
          </a:xfrm>
          <a:prstGeom prst="flowChartSort">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8" name="Google Shape;1118;p133"/>
          <p:cNvSpPr txBox="1"/>
          <p:nvPr/>
        </p:nvSpPr>
        <p:spPr>
          <a:xfrm>
            <a:off x="3300960" y="2708920"/>
            <a:ext cx="198988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Cerradas</a:t>
            </a:r>
            <a:endParaRPr sz="1800" b="0" i="0" u="none" strike="noStrike" cap="none">
              <a:solidFill>
                <a:srgbClr val="4B5064"/>
              </a:solidFill>
              <a:latin typeface="Calibri"/>
              <a:ea typeface="Calibri"/>
              <a:cs typeface="Calibri"/>
              <a:sym typeface="Calibri"/>
            </a:endParaRPr>
          </a:p>
        </p:txBody>
      </p:sp>
      <p:sp>
        <p:nvSpPr>
          <p:cNvPr id="1119" name="Google Shape;1119;p133"/>
          <p:cNvSpPr/>
          <p:nvPr/>
        </p:nvSpPr>
        <p:spPr>
          <a:xfrm>
            <a:off x="3951647" y="3140968"/>
            <a:ext cx="578389" cy="864096"/>
          </a:xfrm>
          <a:prstGeom prst="downArrow">
            <a:avLst>
              <a:gd name="adj1" fmla="val 50000"/>
              <a:gd name="adj2"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0" name="Google Shape;1120;p133"/>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sp>
        <p:nvSpPr>
          <p:cNvPr id="1125" name="Google Shape;1125;p134"/>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SzPts val="3600"/>
              <a:buNone/>
            </a:pPr>
            <a:r>
              <a:rPr lang="es-ES" sz="4000"/>
              <a:t>Entrevistas – Preparación previa (Kendall)</a:t>
            </a:r>
            <a:endParaRPr sz="4000"/>
          </a:p>
        </p:txBody>
      </p:sp>
      <p:sp>
        <p:nvSpPr>
          <p:cNvPr id="1126" name="Google Shape;1126;p13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73</a:t>
            </a:fld>
            <a:endParaRPr/>
          </a:p>
        </p:txBody>
      </p:sp>
      <p:sp>
        <p:nvSpPr>
          <p:cNvPr id="1127" name="Google Shape;1127;p134"/>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914400" lvl="1" indent="-342900" algn="just" rtl="0">
              <a:lnSpc>
                <a:spcPct val="85000"/>
              </a:lnSpc>
              <a:spcBef>
                <a:spcPts val="450"/>
              </a:spcBef>
              <a:spcAft>
                <a:spcPts val="0"/>
              </a:spcAft>
              <a:buSzPts val="1800"/>
              <a:buChar char=" "/>
            </a:pPr>
            <a:r>
              <a:rPr lang="es-ES" sz="3200"/>
              <a:t>Leer los antecedentes.</a:t>
            </a:r>
            <a:endParaRPr/>
          </a:p>
          <a:p>
            <a:pPr marL="1371600" lvl="2" indent="-323850" algn="just" rtl="0">
              <a:lnSpc>
                <a:spcPct val="85000"/>
              </a:lnSpc>
              <a:spcBef>
                <a:spcPts val="450"/>
              </a:spcBef>
              <a:spcAft>
                <a:spcPts val="0"/>
              </a:spcAft>
              <a:buSzPts val="1500"/>
              <a:buChar char=" "/>
            </a:pPr>
            <a:r>
              <a:rPr lang="es-ES" sz="2900"/>
              <a:t>Poner atención en el lenguaje. Buscar un vocabulario en común. Imprescindible para poder entender al entrevistado.</a:t>
            </a:r>
            <a:endParaRPr/>
          </a:p>
          <a:p>
            <a:pPr marL="914400" lvl="1" indent="-342900" algn="l" rtl="0">
              <a:lnSpc>
                <a:spcPct val="85000"/>
              </a:lnSpc>
              <a:spcBef>
                <a:spcPts val="450"/>
              </a:spcBef>
              <a:spcAft>
                <a:spcPts val="0"/>
              </a:spcAft>
              <a:buSzPts val="1800"/>
              <a:buChar char=" "/>
            </a:pPr>
            <a:r>
              <a:rPr lang="es-ES" sz="3200"/>
              <a:t>Establecer los objetivos de la entrevista.</a:t>
            </a:r>
            <a:endParaRPr/>
          </a:p>
          <a:p>
            <a:pPr marL="1371600" lvl="2" indent="-323850" algn="just" rtl="0">
              <a:lnSpc>
                <a:spcPct val="85000"/>
              </a:lnSpc>
              <a:spcBef>
                <a:spcPts val="450"/>
              </a:spcBef>
              <a:spcAft>
                <a:spcPts val="0"/>
              </a:spcAft>
              <a:buSzPts val="1500"/>
              <a:buChar char=" "/>
            </a:pPr>
            <a:r>
              <a:rPr lang="es-ES" sz="2900"/>
              <a:t>Usando los antecedentes. Los directivos suelen proporcionar una visión general, mientras que los futuros usuarios una más detallada.</a:t>
            </a:r>
            <a:endParaRPr sz="2900"/>
          </a:p>
        </p:txBody>
      </p:sp>
      <p:sp>
        <p:nvSpPr>
          <p:cNvPr id="1128" name="Google Shape;1128;p134"/>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29" name="Google Shape;1129;p134"/>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Arial"/>
              <a:buNone/>
            </a:pPr>
            <a:r>
              <a:rPr lang="es-ES" sz="1200" b="0" i="0" u="none" strike="noStrike" cap="none">
                <a:solidFill>
                  <a:srgbClr val="FFFFFF"/>
                </a:solidFill>
                <a:latin typeface="Arial"/>
                <a:ea typeface="Arial"/>
                <a:cs typeface="Arial"/>
                <a:sym typeface="Arial"/>
              </a:rPr>
              <a:t>Ingeniería de Software I  2013</a:t>
            </a:r>
            <a:endParaRPr sz="1200" b="0" i="0" u="none" strike="noStrike" cap="none">
              <a:solidFill>
                <a:srgbClr val="FFFFFF"/>
              </a:solidFill>
              <a:latin typeface="Arial"/>
              <a:ea typeface="Arial"/>
              <a:cs typeface="Arial"/>
              <a:sym typeface="Arial"/>
            </a:endParaRPr>
          </a:p>
        </p:txBody>
      </p:sp>
      <p:sp>
        <p:nvSpPr>
          <p:cNvPr id="1130" name="Google Shape;1130;p134"/>
          <p:cNvSpPr/>
          <p:nvPr/>
        </p:nvSpPr>
        <p:spPr>
          <a:xfrm>
            <a:off x="5759113" y="6474331"/>
            <a:ext cx="1755293" cy="3077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0" i="0" u="none" strike="noStrike" cap="none">
                <a:solidFill>
                  <a:srgbClr val="88A0AC"/>
                </a:solidFill>
                <a:latin typeface="Arial"/>
                <a:ea typeface="Arial"/>
                <a:cs typeface="Arial"/>
                <a:sym typeface="Arial"/>
              </a:rPr>
              <a:t>Kendall y Kendall</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134"/>
        <p:cNvGrpSpPr/>
        <p:nvPr/>
      </p:nvGrpSpPr>
      <p:grpSpPr>
        <a:xfrm>
          <a:off x="0" y="0"/>
          <a:ext cx="0" cy="0"/>
          <a:chOff x="0" y="0"/>
          <a:chExt cx="0" cy="0"/>
        </a:xfrm>
      </p:grpSpPr>
      <p:sp>
        <p:nvSpPr>
          <p:cNvPr id="1135" name="Google Shape;1135;p13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SzPts val="3600"/>
              <a:buNone/>
            </a:pPr>
            <a:r>
              <a:rPr lang="es-ES" sz="4400"/>
              <a:t>Entrevistas – Preparación previa (Kendall)</a:t>
            </a:r>
            <a:endParaRPr sz="4400"/>
          </a:p>
        </p:txBody>
      </p:sp>
      <p:sp>
        <p:nvSpPr>
          <p:cNvPr id="1136" name="Google Shape;1136;p13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74</a:t>
            </a:fld>
            <a:endParaRPr/>
          </a:p>
        </p:txBody>
      </p:sp>
      <p:sp>
        <p:nvSpPr>
          <p:cNvPr id="1137" name="Google Shape;1137;p13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lnSpcReduction="10000"/>
          </a:bodyPr>
          <a:lstStyle/>
          <a:p>
            <a:pPr marL="914400" lvl="1" indent="-342900" algn="just" rtl="0">
              <a:lnSpc>
                <a:spcPct val="85000"/>
              </a:lnSpc>
              <a:spcBef>
                <a:spcPts val="450"/>
              </a:spcBef>
              <a:spcAft>
                <a:spcPts val="0"/>
              </a:spcAft>
              <a:buSzPts val="1800"/>
              <a:buChar char=" "/>
            </a:pPr>
            <a:r>
              <a:rPr lang="es-ES" sz="3600"/>
              <a:t>Seleccionar los entrevistados.</a:t>
            </a:r>
            <a:endParaRPr/>
          </a:p>
          <a:p>
            <a:pPr marL="1371600" lvl="2" indent="-323850" algn="just" rtl="0">
              <a:lnSpc>
                <a:spcPct val="85000"/>
              </a:lnSpc>
              <a:spcBef>
                <a:spcPts val="450"/>
              </a:spcBef>
              <a:spcAft>
                <a:spcPts val="0"/>
              </a:spcAft>
              <a:buSzPts val="1500"/>
              <a:buChar char=" "/>
            </a:pPr>
            <a:r>
              <a:rPr lang="es-ES" sz="2800"/>
              <a:t>Se debe minimizar el numero de entrevistas</a:t>
            </a:r>
            <a:endParaRPr/>
          </a:p>
          <a:p>
            <a:pPr marL="1371600" lvl="2" indent="-323850" algn="just" rtl="0">
              <a:lnSpc>
                <a:spcPct val="85000"/>
              </a:lnSpc>
              <a:spcBef>
                <a:spcPts val="450"/>
              </a:spcBef>
              <a:spcAft>
                <a:spcPts val="0"/>
              </a:spcAft>
              <a:buSzPts val="1500"/>
              <a:buChar char=" "/>
            </a:pPr>
            <a:r>
              <a:rPr lang="es-ES" sz="2800"/>
              <a:t>Los entrevistados deben conocer con antelación el objetivo de la entrevista y las preguntas que se le van a hacer.</a:t>
            </a:r>
            <a:endParaRPr/>
          </a:p>
          <a:p>
            <a:pPr marL="914400" lvl="1" indent="-342900" algn="just" rtl="0">
              <a:lnSpc>
                <a:spcPct val="85000"/>
              </a:lnSpc>
              <a:spcBef>
                <a:spcPts val="450"/>
              </a:spcBef>
              <a:spcAft>
                <a:spcPts val="0"/>
              </a:spcAft>
              <a:buSzPts val="1800"/>
              <a:buChar char=" "/>
            </a:pPr>
            <a:r>
              <a:rPr lang="es-ES" sz="3600"/>
              <a:t>Planificación de la entrevista y preparación del entrevistado.</a:t>
            </a:r>
            <a:endParaRPr/>
          </a:p>
          <a:p>
            <a:pPr marL="1371600" lvl="2" indent="-323850" algn="just" rtl="0">
              <a:lnSpc>
                <a:spcPct val="85000"/>
              </a:lnSpc>
              <a:spcBef>
                <a:spcPts val="450"/>
              </a:spcBef>
              <a:spcAft>
                <a:spcPts val="0"/>
              </a:spcAft>
              <a:buSzPts val="1500"/>
              <a:buChar char=" "/>
            </a:pPr>
            <a:r>
              <a:rPr lang="es-ES" sz="2800"/>
              <a:t>Establecer fecha, hora, lugar y duración de cada entrevista de acuerdo con el entrevistado.		</a:t>
            </a:r>
            <a:endParaRPr/>
          </a:p>
          <a:p>
            <a:pPr marL="914400" lvl="1" indent="-342900" algn="just" rtl="0">
              <a:lnSpc>
                <a:spcPct val="85000"/>
              </a:lnSpc>
              <a:spcBef>
                <a:spcPts val="450"/>
              </a:spcBef>
              <a:spcAft>
                <a:spcPts val="0"/>
              </a:spcAft>
              <a:buSzPts val="1800"/>
              <a:buChar char=" "/>
            </a:pPr>
            <a:r>
              <a:rPr lang="es-ES" sz="3600"/>
              <a:t>Selección del tipo de preguntas a usar y su estructura.</a:t>
            </a:r>
            <a:endParaRPr sz="3600"/>
          </a:p>
          <a:p>
            <a:pPr marL="68580" lvl="0" indent="0" algn="l" rtl="0">
              <a:lnSpc>
                <a:spcPct val="85000"/>
              </a:lnSpc>
              <a:spcBef>
                <a:spcPts val="975"/>
              </a:spcBef>
              <a:spcAft>
                <a:spcPts val="0"/>
              </a:spcAft>
              <a:buClr>
                <a:srgbClr val="C00000"/>
              </a:buClr>
              <a:buSzPts val="1800"/>
              <a:buFont typeface="Arial"/>
              <a:buNone/>
            </a:pPr>
            <a:endParaRPr/>
          </a:p>
        </p:txBody>
      </p:sp>
      <p:sp>
        <p:nvSpPr>
          <p:cNvPr id="1138" name="Google Shape;1138;p135"/>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39" name="Google Shape;1139;p135"/>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Arial"/>
              <a:buNone/>
            </a:pPr>
            <a:r>
              <a:rPr lang="es-ES" sz="1200" b="0" i="0" u="none" strike="noStrike" cap="none">
                <a:solidFill>
                  <a:srgbClr val="FFFFFF"/>
                </a:solidFill>
                <a:latin typeface="Arial"/>
                <a:ea typeface="Arial"/>
                <a:cs typeface="Arial"/>
                <a:sym typeface="Arial"/>
              </a:rPr>
              <a:t>Ingeniería de Software I  2012</a:t>
            </a:r>
            <a:endParaRPr sz="1200" b="0" i="0" u="none" strike="noStrike" cap="none">
              <a:solidFill>
                <a:srgbClr val="FFFFFF"/>
              </a:solidFill>
              <a:latin typeface="Arial"/>
              <a:ea typeface="Arial"/>
              <a:cs typeface="Arial"/>
              <a:sym typeface="Arial"/>
            </a:endParaRPr>
          </a:p>
        </p:txBody>
      </p:sp>
      <p:sp>
        <p:nvSpPr>
          <p:cNvPr id="1140" name="Google Shape;1140;p135"/>
          <p:cNvSpPr/>
          <p:nvPr/>
        </p:nvSpPr>
        <p:spPr>
          <a:xfrm>
            <a:off x="5831412" y="6428997"/>
            <a:ext cx="1755293" cy="275420"/>
          </a:xfrm>
          <a:prstGeom prst="rect">
            <a:avLst/>
          </a:prstGeom>
          <a:noFill/>
          <a:ln>
            <a:noFill/>
          </a:ln>
        </p:spPr>
        <p:txBody>
          <a:bodyPr spcFirstLastPara="1" wrap="square" lIns="91425" tIns="45700" rIns="91425" bIns="45700" anchor="t" anchorCtr="0">
            <a:spAutoFit/>
          </a:bodyPr>
          <a:lstStyle/>
          <a:p>
            <a:pPr marL="0" marR="0" lvl="0" indent="0" algn="l" rtl="0">
              <a:lnSpc>
                <a:spcPct val="85000"/>
              </a:lnSpc>
              <a:spcBef>
                <a:spcPts val="0"/>
              </a:spcBef>
              <a:spcAft>
                <a:spcPts val="0"/>
              </a:spcAft>
              <a:buClr>
                <a:srgbClr val="000000"/>
              </a:buClr>
              <a:buSzPts val="1400"/>
              <a:buFont typeface="Arial"/>
              <a:buNone/>
            </a:pPr>
            <a:r>
              <a:rPr lang="es-ES" sz="1400" b="0" i="0" u="none" strike="noStrike" cap="none">
                <a:solidFill>
                  <a:srgbClr val="262626"/>
                </a:solidFill>
                <a:latin typeface="Arial"/>
                <a:ea typeface="Arial"/>
                <a:cs typeface="Arial"/>
                <a:sym typeface="Arial"/>
              </a:rPr>
              <a:t>Kendall y Kendall</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144"/>
        <p:cNvGrpSpPr/>
        <p:nvPr/>
      </p:nvGrpSpPr>
      <p:grpSpPr>
        <a:xfrm>
          <a:off x="0" y="0"/>
          <a:ext cx="0" cy="0"/>
          <a:chOff x="0" y="0"/>
          <a:chExt cx="0" cy="0"/>
        </a:xfrm>
      </p:grpSpPr>
      <p:sp>
        <p:nvSpPr>
          <p:cNvPr id="1145" name="Google Shape;1145;p13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 (Whitten)</a:t>
            </a:r>
            <a:endParaRPr/>
          </a:p>
        </p:txBody>
      </p:sp>
      <p:sp>
        <p:nvSpPr>
          <p:cNvPr id="1146" name="Google Shape;1146;p13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75</a:t>
            </a:fld>
            <a:endParaRPr/>
          </a:p>
        </p:txBody>
      </p:sp>
      <p:sp>
        <p:nvSpPr>
          <p:cNvPr id="1147" name="Google Shape;1147;p136"/>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203200" algn="l" rtl="0">
              <a:lnSpc>
                <a:spcPct val="85000"/>
              </a:lnSpc>
              <a:spcBef>
                <a:spcPts val="0"/>
              </a:spcBef>
              <a:spcAft>
                <a:spcPts val="0"/>
              </a:spcAft>
              <a:buClr>
                <a:srgbClr val="C00000"/>
              </a:buClr>
              <a:buSzPts val="3200"/>
              <a:buFont typeface="Arial"/>
              <a:buChar char="»"/>
            </a:pPr>
            <a:r>
              <a:rPr lang="es-ES" sz="3200"/>
              <a:t>Cómo conducir la entrevista</a:t>
            </a:r>
            <a:endParaRPr/>
          </a:p>
          <a:p>
            <a:pPr marL="260604" lvl="1" indent="-257175" algn="l" rtl="0">
              <a:lnSpc>
                <a:spcPct val="85000"/>
              </a:lnSpc>
              <a:spcBef>
                <a:spcPts val="450"/>
              </a:spcBef>
              <a:spcAft>
                <a:spcPts val="0"/>
              </a:spcAft>
              <a:buClr>
                <a:srgbClr val="262626"/>
              </a:buClr>
              <a:buSzPts val="3200"/>
              <a:buChar char=" "/>
            </a:pPr>
            <a:r>
              <a:rPr lang="es-ES" sz="3200"/>
              <a:t>Selección del entrevistado</a:t>
            </a:r>
            <a:endParaRPr/>
          </a:p>
          <a:p>
            <a:pPr marL="411480" lvl="2" indent="-411480" algn="l" rtl="0">
              <a:lnSpc>
                <a:spcPct val="85000"/>
              </a:lnSpc>
              <a:spcBef>
                <a:spcPts val="450"/>
              </a:spcBef>
              <a:spcAft>
                <a:spcPts val="0"/>
              </a:spcAft>
              <a:buClr>
                <a:srgbClr val="262626"/>
              </a:buClr>
              <a:buSzPts val="2400"/>
              <a:buChar char=" "/>
            </a:pPr>
            <a:r>
              <a:rPr lang="es-ES" sz="2400"/>
              <a:t>Según el requerimiento a analizar</a:t>
            </a:r>
            <a:endParaRPr/>
          </a:p>
          <a:p>
            <a:pPr marL="411480" lvl="2" indent="-411480" algn="l" rtl="0">
              <a:lnSpc>
                <a:spcPct val="85000"/>
              </a:lnSpc>
              <a:spcBef>
                <a:spcPts val="450"/>
              </a:spcBef>
              <a:spcAft>
                <a:spcPts val="0"/>
              </a:spcAft>
              <a:buClr>
                <a:srgbClr val="262626"/>
              </a:buClr>
              <a:buSzPts val="2400"/>
              <a:buChar char=" "/>
            </a:pPr>
            <a:r>
              <a:rPr lang="es-ES" sz="2400"/>
              <a:t>Conocer sus fortalezas, prejuicios y motivaciones</a:t>
            </a:r>
            <a:endParaRPr/>
          </a:p>
          <a:p>
            <a:pPr marL="617220" lvl="3" indent="-617220" algn="l" rtl="0">
              <a:lnSpc>
                <a:spcPct val="85000"/>
              </a:lnSpc>
              <a:spcBef>
                <a:spcPts val="450"/>
              </a:spcBef>
              <a:spcAft>
                <a:spcPts val="0"/>
              </a:spcAft>
              <a:buClr>
                <a:srgbClr val="262626"/>
              </a:buClr>
              <a:buSzPts val="2000"/>
              <a:buChar char=" "/>
            </a:pPr>
            <a:r>
              <a:rPr lang="es-ES" sz="2000"/>
              <a:t>Armar la entrevista en base a las características de la persona</a:t>
            </a:r>
            <a:endParaRPr/>
          </a:p>
          <a:p>
            <a:pPr marL="411480" lvl="2" indent="-411480" algn="l" rtl="0">
              <a:lnSpc>
                <a:spcPct val="85000"/>
              </a:lnSpc>
              <a:spcBef>
                <a:spcPts val="450"/>
              </a:spcBef>
              <a:spcAft>
                <a:spcPts val="0"/>
              </a:spcAft>
              <a:buClr>
                <a:srgbClr val="262626"/>
              </a:buClr>
              <a:buSzPts val="2400"/>
              <a:buChar char=" "/>
            </a:pPr>
            <a:r>
              <a:rPr lang="es-ES" sz="2400"/>
              <a:t>Hacer una cita (no llegar sin avisar)</a:t>
            </a:r>
            <a:endParaRPr/>
          </a:p>
          <a:p>
            <a:pPr marL="411480" lvl="2" indent="-411480" algn="l" rtl="0">
              <a:lnSpc>
                <a:spcPct val="85000"/>
              </a:lnSpc>
              <a:spcBef>
                <a:spcPts val="450"/>
              </a:spcBef>
              <a:spcAft>
                <a:spcPts val="0"/>
              </a:spcAft>
              <a:buClr>
                <a:srgbClr val="262626"/>
              </a:buClr>
              <a:buSzPts val="2400"/>
              <a:buChar char=" "/>
            </a:pPr>
            <a:r>
              <a:rPr lang="es-ES" sz="2400"/>
              <a:t>Respetar el horario de trabajo</a:t>
            </a:r>
            <a:endParaRPr/>
          </a:p>
          <a:p>
            <a:pPr marL="411480" lvl="2" indent="-411480" algn="l" rtl="0">
              <a:lnSpc>
                <a:spcPct val="85000"/>
              </a:lnSpc>
              <a:spcBef>
                <a:spcPts val="450"/>
              </a:spcBef>
              <a:spcAft>
                <a:spcPts val="0"/>
              </a:spcAft>
              <a:buClr>
                <a:srgbClr val="262626"/>
              </a:buClr>
              <a:buSzPts val="2400"/>
              <a:buChar char=" "/>
            </a:pPr>
            <a:r>
              <a:rPr lang="es-ES" sz="2400"/>
              <a:t>Establecer la duración de la entrevista</a:t>
            </a:r>
            <a:endParaRPr/>
          </a:p>
          <a:p>
            <a:pPr marL="617220" lvl="3" indent="-617220" algn="l" rtl="0">
              <a:lnSpc>
                <a:spcPct val="85000"/>
              </a:lnSpc>
              <a:spcBef>
                <a:spcPts val="450"/>
              </a:spcBef>
              <a:spcAft>
                <a:spcPts val="0"/>
              </a:spcAft>
              <a:buClr>
                <a:srgbClr val="262626"/>
              </a:buClr>
              <a:buSzPts val="2000"/>
              <a:buChar char=" "/>
            </a:pPr>
            <a:r>
              <a:rPr lang="es-ES" sz="2000"/>
              <a:t>Cuanto mayor es el cargo del entrevistado menor tiempo se debe utilizar</a:t>
            </a:r>
            <a:endParaRPr/>
          </a:p>
          <a:p>
            <a:pPr marL="411480" lvl="2" indent="-411480" algn="l" rtl="0">
              <a:lnSpc>
                <a:spcPct val="85000"/>
              </a:lnSpc>
              <a:spcBef>
                <a:spcPts val="450"/>
              </a:spcBef>
              <a:spcAft>
                <a:spcPts val="0"/>
              </a:spcAft>
              <a:buClr>
                <a:srgbClr val="262626"/>
              </a:buClr>
              <a:buSzPts val="2400"/>
              <a:buChar char=" "/>
            </a:pPr>
            <a:r>
              <a:rPr lang="es-ES" sz="2400"/>
              <a:t>Obtener el permiso del supervisor o jefe </a:t>
            </a:r>
            <a:endParaRPr/>
          </a:p>
          <a:p>
            <a:pPr marL="411480" lvl="2" indent="-411480" algn="l" rtl="0">
              <a:lnSpc>
                <a:spcPct val="85000"/>
              </a:lnSpc>
              <a:spcBef>
                <a:spcPts val="450"/>
              </a:spcBef>
              <a:spcAft>
                <a:spcPts val="0"/>
              </a:spcAft>
              <a:buClr>
                <a:srgbClr val="262626"/>
              </a:buClr>
              <a:buSzPts val="2400"/>
              <a:buChar char=" "/>
            </a:pPr>
            <a:r>
              <a:rPr lang="es-ES" sz="2400"/>
              <a:t>La entrevista es personal y debe realizarse en un lugar privado</a:t>
            </a:r>
            <a:endParaRPr sz="2400"/>
          </a:p>
        </p:txBody>
      </p:sp>
      <p:sp>
        <p:nvSpPr>
          <p:cNvPr id="1148" name="Google Shape;1148;p136"/>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49" name="Google Shape;1149;p136"/>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p137"/>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 (Whitten)</a:t>
            </a:r>
            <a:endParaRPr/>
          </a:p>
        </p:txBody>
      </p:sp>
      <p:sp>
        <p:nvSpPr>
          <p:cNvPr id="1155" name="Google Shape;1155;p13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76</a:t>
            </a:fld>
            <a:endParaRPr/>
          </a:p>
        </p:txBody>
      </p:sp>
      <p:sp>
        <p:nvSpPr>
          <p:cNvPr id="1156" name="Google Shape;1156;p137"/>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77800" algn="l" rtl="0">
              <a:lnSpc>
                <a:spcPct val="85000"/>
              </a:lnSpc>
              <a:spcBef>
                <a:spcPts val="0"/>
              </a:spcBef>
              <a:spcAft>
                <a:spcPts val="0"/>
              </a:spcAft>
              <a:buClr>
                <a:srgbClr val="C00000"/>
              </a:buClr>
              <a:buSzPts val="2800"/>
              <a:buFont typeface="Arial"/>
              <a:buChar char="»"/>
            </a:pPr>
            <a:r>
              <a:rPr lang="es-ES" sz="2800"/>
              <a:t>Cómo conducir la entrevista</a:t>
            </a:r>
            <a:endParaRPr/>
          </a:p>
          <a:p>
            <a:pPr marL="260604" lvl="1" indent="-257175" algn="l" rtl="0">
              <a:lnSpc>
                <a:spcPct val="85000"/>
              </a:lnSpc>
              <a:spcBef>
                <a:spcPts val="450"/>
              </a:spcBef>
              <a:spcAft>
                <a:spcPts val="0"/>
              </a:spcAft>
              <a:buClr>
                <a:srgbClr val="262626"/>
              </a:buClr>
              <a:buSzPts val="2800"/>
              <a:buChar char=" "/>
            </a:pPr>
            <a:r>
              <a:rPr lang="es-ES" sz="2800"/>
              <a:t>Preparación de la entrevista</a:t>
            </a:r>
            <a:endParaRPr/>
          </a:p>
          <a:p>
            <a:pPr marL="411480" lvl="2" indent="-411480" algn="l" rtl="0">
              <a:lnSpc>
                <a:spcPct val="85000"/>
              </a:lnSpc>
              <a:spcBef>
                <a:spcPts val="450"/>
              </a:spcBef>
              <a:spcAft>
                <a:spcPts val="0"/>
              </a:spcAft>
              <a:buClr>
                <a:srgbClr val="262626"/>
              </a:buClr>
              <a:buSzPts val="2400"/>
              <a:buChar char=" "/>
            </a:pPr>
            <a:r>
              <a:rPr lang="es-ES" sz="2400" i="0"/>
              <a:t>Informar al entrevistado el tema a tratar antes de la reunión </a:t>
            </a:r>
            <a:endParaRPr/>
          </a:p>
          <a:p>
            <a:pPr marL="411480" lvl="2" indent="-411480" algn="l" rtl="0">
              <a:lnSpc>
                <a:spcPct val="85000"/>
              </a:lnSpc>
              <a:spcBef>
                <a:spcPts val="450"/>
              </a:spcBef>
              <a:spcAft>
                <a:spcPts val="0"/>
              </a:spcAft>
              <a:buClr>
                <a:srgbClr val="262626"/>
              </a:buClr>
              <a:buSzPts val="2400"/>
              <a:buChar char=" "/>
            </a:pPr>
            <a:r>
              <a:rPr lang="es-ES" sz="2400" i="0"/>
              <a:t>Definir un “Guión de Entrevista”</a:t>
            </a:r>
            <a:endParaRPr/>
          </a:p>
          <a:p>
            <a:pPr marL="411480" lvl="2" indent="-411480" algn="l" rtl="0">
              <a:lnSpc>
                <a:spcPct val="85000"/>
              </a:lnSpc>
              <a:spcBef>
                <a:spcPts val="450"/>
              </a:spcBef>
              <a:spcAft>
                <a:spcPts val="0"/>
              </a:spcAft>
              <a:buClr>
                <a:srgbClr val="262626"/>
              </a:buClr>
              <a:buSzPts val="2400"/>
              <a:buChar char=" "/>
            </a:pPr>
            <a:r>
              <a:rPr lang="es-ES" sz="2400" i="0"/>
              <a:t>Se deben evitar preguntas sesgadas o con intención, amenazantes o críticas</a:t>
            </a:r>
            <a:endParaRPr/>
          </a:p>
          <a:p>
            <a:pPr marL="411480" lvl="2" indent="-411480" algn="l" rtl="0">
              <a:lnSpc>
                <a:spcPct val="85000"/>
              </a:lnSpc>
              <a:spcBef>
                <a:spcPts val="450"/>
              </a:spcBef>
              <a:spcAft>
                <a:spcPts val="0"/>
              </a:spcAft>
              <a:buClr>
                <a:srgbClr val="262626"/>
              </a:buClr>
              <a:buSzPts val="2400"/>
              <a:buChar char=" "/>
            </a:pPr>
            <a:r>
              <a:rPr lang="es-ES" sz="2400" i="0"/>
              <a:t>Usar lenguaje claro y conciso</a:t>
            </a:r>
            <a:endParaRPr/>
          </a:p>
          <a:p>
            <a:pPr marL="411480" lvl="2" indent="-411480" algn="l" rtl="0">
              <a:lnSpc>
                <a:spcPct val="85000"/>
              </a:lnSpc>
              <a:spcBef>
                <a:spcPts val="450"/>
              </a:spcBef>
              <a:spcAft>
                <a:spcPts val="0"/>
              </a:spcAft>
              <a:buClr>
                <a:srgbClr val="262626"/>
              </a:buClr>
              <a:buSzPts val="2400"/>
              <a:buChar char=" "/>
            </a:pPr>
            <a:r>
              <a:rPr lang="es-ES" sz="2400" i="0"/>
              <a:t>No incluir opinión como parte de la pregunta</a:t>
            </a:r>
            <a:endParaRPr/>
          </a:p>
          <a:p>
            <a:pPr marL="411480" lvl="2" indent="-411480" algn="l" rtl="0">
              <a:lnSpc>
                <a:spcPct val="85000"/>
              </a:lnSpc>
              <a:spcBef>
                <a:spcPts val="450"/>
              </a:spcBef>
              <a:spcAft>
                <a:spcPts val="0"/>
              </a:spcAft>
              <a:buClr>
                <a:srgbClr val="262626"/>
              </a:buClr>
              <a:buSzPts val="2400"/>
              <a:buChar char=" "/>
            </a:pPr>
            <a:r>
              <a:rPr lang="es-ES" sz="2400" i="0"/>
              <a:t>Evitar realizar preguntas largas y complejas </a:t>
            </a:r>
            <a:endParaRPr/>
          </a:p>
        </p:txBody>
      </p:sp>
      <p:sp>
        <p:nvSpPr>
          <p:cNvPr id="1157" name="Google Shape;1157;p13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58" name="Google Shape;1158;p13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159" name="Google Shape;1159;p137" descr="http://www.rosabonilla.com/blog/wp-content/uploads/2013/04/537588-300x242.gif"/>
          <p:cNvPicPr preferRelativeResize="0"/>
          <p:nvPr/>
        </p:nvPicPr>
        <p:blipFill rotWithShape="1">
          <a:blip r:embed="rId3">
            <a:alphaModFix/>
          </a:blip>
          <a:srcRect/>
          <a:stretch/>
        </p:blipFill>
        <p:spPr>
          <a:xfrm>
            <a:off x="8153013" y="3861048"/>
            <a:ext cx="2558048" cy="2016224"/>
          </a:xfrm>
          <a:prstGeom prst="rect">
            <a:avLst/>
          </a:prstGeom>
          <a:noFill/>
          <a:ln>
            <a:noFill/>
          </a:ln>
        </p:spPr>
      </p:pic>
    </p:spTree>
  </p:cSld>
  <p:clrMapOvr>
    <a:masterClrMapping/>
  </p:clrMapOvr>
  <p:transition spd="med">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pic>
        <p:nvPicPr>
          <p:cNvPr id="1164" name="Google Shape;1164;p138"/>
          <p:cNvPicPr preferRelativeResize="0"/>
          <p:nvPr/>
        </p:nvPicPr>
        <p:blipFill rotWithShape="1">
          <a:blip r:embed="rId3">
            <a:alphaModFix/>
          </a:blip>
          <a:srcRect/>
          <a:stretch/>
        </p:blipFill>
        <p:spPr>
          <a:xfrm>
            <a:off x="2631939" y="-24"/>
            <a:ext cx="6597511" cy="6858024"/>
          </a:xfrm>
          <a:prstGeom prst="rect">
            <a:avLst/>
          </a:prstGeom>
          <a:noFill/>
          <a:ln>
            <a:noFill/>
          </a:ln>
        </p:spPr>
      </p:pic>
      <p:sp>
        <p:nvSpPr>
          <p:cNvPr id="1165" name="Google Shape;1165;p13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77</a:t>
            </a:fld>
            <a:endParaRPr/>
          </a:p>
        </p:txBody>
      </p:sp>
      <p:sp>
        <p:nvSpPr>
          <p:cNvPr id="1166" name="Google Shape;1166;p138"/>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67" name="Google Shape;1167;p138"/>
          <p:cNvSpPr txBox="1"/>
          <p:nvPr/>
        </p:nvSpPr>
        <p:spPr>
          <a:xfrm>
            <a:off x="0" y="332658"/>
            <a:ext cx="2650271" cy="83099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s-ES" sz="2400" b="0" i="0" u="none" strike="noStrike" cap="none">
                <a:solidFill>
                  <a:srgbClr val="4B5064"/>
                </a:solidFill>
                <a:latin typeface="Calibri"/>
                <a:ea typeface="Calibri"/>
                <a:cs typeface="Calibri"/>
                <a:sym typeface="Calibri"/>
              </a:rPr>
              <a:t>Guión de una Entrevista</a:t>
            </a:r>
            <a:endParaRPr sz="2400" b="0" i="0" u="none" strike="noStrike" cap="none">
              <a:solidFill>
                <a:srgbClr val="4B5064"/>
              </a:solidFill>
              <a:latin typeface="Calibri"/>
              <a:ea typeface="Calibri"/>
              <a:cs typeface="Calibri"/>
              <a:sym typeface="Calibri"/>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sp>
        <p:nvSpPr>
          <p:cNvPr id="1172" name="Google Shape;1172;p13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 (Whitten)</a:t>
            </a:r>
            <a:endParaRPr/>
          </a:p>
        </p:txBody>
      </p:sp>
      <p:sp>
        <p:nvSpPr>
          <p:cNvPr id="1173" name="Google Shape;1173;p139"/>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90500" algn="l" rtl="0">
              <a:lnSpc>
                <a:spcPct val="85000"/>
              </a:lnSpc>
              <a:spcBef>
                <a:spcPts val="0"/>
              </a:spcBef>
              <a:spcAft>
                <a:spcPts val="0"/>
              </a:spcAft>
              <a:buClr>
                <a:srgbClr val="C00000"/>
              </a:buClr>
              <a:buSzPts val="3000"/>
              <a:buFont typeface="Arial"/>
              <a:buChar char="»"/>
            </a:pPr>
            <a:r>
              <a:rPr lang="es-ES" sz="3000"/>
              <a:t>Cómo conducir la entrevista</a:t>
            </a:r>
            <a:endParaRPr/>
          </a:p>
          <a:p>
            <a:pPr marL="260604" lvl="1" indent="-257175" algn="l" rtl="0">
              <a:lnSpc>
                <a:spcPct val="85000"/>
              </a:lnSpc>
              <a:spcBef>
                <a:spcPts val="450"/>
              </a:spcBef>
              <a:spcAft>
                <a:spcPts val="0"/>
              </a:spcAft>
              <a:buClr>
                <a:srgbClr val="262626"/>
              </a:buClr>
              <a:buSzPts val="3000"/>
              <a:buChar char=" "/>
            </a:pPr>
            <a:r>
              <a:rPr lang="es-ES" sz="3000"/>
              <a:t>Conducción de la entrevista</a:t>
            </a:r>
            <a:endParaRPr/>
          </a:p>
          <a:p>
            <a:pPr marL="411480" lvl="2" indent="-411480" algn="l" rtl="0">
              <a:lnSpc>
                <a:spcPct val="85000"/>
              </a:lnSpc>
              <a:spcBef>
                <a:spcPts val="450"/>
              </a:spcBef>
              <a:spcAft>
                <a:spcPts val="0"/>
              </a:spcAft>
              <a:buClr>
                <a:srgbClr val="262626"/>
              </a:buClr>
              <a:buSzPts val="2200"/>
              <a:buChar char=" "/>
            </a:pPr>
            <a:r>
              <a:rPr lang="es-ES" sz="2200"/>
              <a:t>Respete el horario y los tiempos definidos</a:t>
            </a:r>
            <a:endParaRPr/>
          </a:p>
          <a:p>
            <a:pPr marL="411480" lvl="2" indent="-411480" algn="l" rtl="0">
              <a:lnSpc>
                <a:spcPct val="85000"/>
              </a:lnSpc>
              <a:spcBef>
                <a:spcPts val="450"/>
              </a:spcBef>
              <a:spcAft>
                <a:spcPts val="0"/>
              </a:spcAft>
              <a:buClr>
                <a:srgbClr val="262626"/>
              </a:buClr>
              <a:buSzPts val="2200"/>
              <a:buChar char=" "/>
            </a:pPr>
            <a:r>
              <a:rPr lang="es-ES" sz="2200"/>
              <a:t>Si es en una sala de reunión llegue antes para asegurar las condiciones de la misma</a:t>
            </a:r>
            <a:endParaRPr/>
          </a:p>
          <a:p>
            <a:pPr marL="411480" lvl="2" indent="-411480" algn="l" rtl="0">
              <a:lnSpc>
                <a:spcPct val="85000"/>
              </a:lnSpc>
              <a:spcBef>
                <a:spcPts val="450"/>
              </a:spcBef>
              <a:spcAft>
                <a:spcPts val="0"/>
              </a:spcAft>
              <a:buClr>
                <a:srgbClr val="262626"/>
              </a:buClr>
              <a:buSzPts val="2200"/>
              <a:buChar char=" "/>
            </a:pPr>
            <a:r>
              <a:rPr lang="es-ES" sz="2200"/>
              <a:t>Inicie la entrevista saludando, presentándose y agradeciendo la atención</a:t>
            </a:r>
            <a:endParaRPr/>
          </a:p>
          <a:p>
            <a:pPr marL="411480" lvl="2" indent="-411480" algn="l" rtl="0">
              <a:lnSpc>
                <a:spcPct val="85000"/>
              </a:lnSpc>
              <a:spcBef>
                <a:spcPts val="450"/>
              </a:spcBef>
              <a:spcAft>
                <a:spcPts val="0"/>
              </a:spcAft>
              <a:buClr>
                <a:srgbClr val="262626"/>
              </a:buClr>
              <a:buSzPts val="2200"/>
              <a:buChar char=" "/>
            </a:pPr>
            <a:r>
              <a:rPr lang="es-ES" sz="2200"/>
              <a:t>Mencione el propósito de la misma y la duración </a:t>
            </a:r>
            <a:endParaRPr/>
          </a:p>
          <a:p>
            <a:pPr marL="411480" lvl="2" indent="-411480" algn="l" rtl="0">
              <a:lnSpc>
                <a:spcPct val="85000"/>
              </a:lnSpc>
              <a:spcBef>
                <a:spcPts val="450"/>
              </a:spcBef>
              <a:spcAft>
                <a:spcPts val="0"/>
              </a:spcAft>
              <a:buClr>
                <a:srgbClr val="262626"/>
              </a:buClr>
              <a:buSzPts val="2200"/>
              <a:buChar char=" "/>
            </a:pPr>
            <a:r>
              <a:rPr lang="es-ES" sz="2200"/>
              <a:t>Escuche con atención y observe al entrevistado, tome nota de las respuestas verbales y no verbales </a:t>
            </a:r>
            <a:endParaRPr/>
          </a:p>
          <a:p>
            <a:pPr marL="411480" lvl="2" indent="-411480" algn="l" rtl="0">
              <a:lnSpc>
                <a:spcPct val="85000"/>
              </a:lnSpc>
              <a:spcBef>
                <a:spcPts val="450"/>
              </a:spcBef>
              <a:spcAft>
                <a:spcPts val="0"/>
              </a:spcAft>
              <a:buClr>
                <a:srgbClr val="262626"/>
              </a:buClr>
              <a:buSzPts val="2200"/>
              <a:buChar char=" "/>
            </a:pPr>
            <a:r>
              <a:rPr lang="es-ES" sz="2200"/>
              <a:t>Concluya la entrevista expresando su agradecimiento</a:t>
            </a:r>
            <a:endParaRPr/>
          </a:p>
          <a:p>
            <a:pPr marL="411480" lvl="2" indent="-411480" algn="l" rtl="0">
              <a:lnSpc>
                <a:spcPct val="85000"/>
              </a:lnSpc>
              <a:spcBef>
                <a:spcPts val="450"/>
              </a:spcBef>
              <a:spcAft>
                <a:spcPts val="0"/>
              </a:spcAft>
              <a:buClr>
                <a:srgbClr val="262626"/>
              </a:buClr>
              <a:buSzPts val="2200"/>
              <a:buChar char=" "/>
            </a:pPr>
            <a:r>
              <a:rPr lang="es-ES" sz="2200"/>
              <a:t>Haga una breve conclusión de la entrevista para ganar la confianza del entrevistado</a:t>
            </a:r>
            <a:endParaRPr/>
          </a:p>
          <a:p>
            <a:pPr marL="260604" lvl="1" indent="-142875" algn="l" rtl="0">
              <a:lnSpc>
                <a:spcPct val="85000"/>
              </a:lnSpc>
              <a:spcBef>
                <a:spcPts val="450"/>
              </a:spcBef>
              <a:spcAft>
                <a:spcPts val="0"/>
              </a:spcAft>
              <a:buClr>
                <a:srgbClr val="262626"/>
              </a:buClr>
              <a:buSzPts val="1800"/>
              <a:buNone/>
            </a:pPr>
            <a:endParaRPr/>
          </a:p>
          <a:p>
            <a:pPr marL="68580" lvl="0" indent="0" algn="l" rtl="0">
              <a:lnSpc>
                <a:spcPct val="85000"/>
              </a:lnSpc>
              <a:spcBef>
                <a:spcPts val="975"/>
              </a:spcBef>
              <a:spcAft>
                <a:spcPts val="0"/>
              </a:spcAft>
              <a:buClr>
                <a:srgbClr val="C00000"/>
              </a:buClr>
              <a:buSzPts val="1800"/>
              <a:buFont typeface="Arial"/>
              <a:buNone/>
            </a:pPr>
            <a:endParaRPr/>
          </a:p>
        </p:txBody>
      </p:sp>
      <p:sp>
        <p:nvSpPr>
          <p:cNvPr id="1174" name="Google Shape;1174;p139"/>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75" name="Google Shape;1175;p139"/>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1176" name="Google Shape;1176;p139"/>
          <p:cNvSpPr/>
          <p:nvPr/>
        </p:nvSpPr>
        <p:spPr>
          <a:xfrm>
            <a:off x="6331305" y="6509960"/>
            <a:ext cx="1694068" cy="563191"/>
          </a:xfrm>
          <a:prstGeom prst="rect">
            <a:avLst/>
          </a:prstGeom>
          <a:noFill/>
          <a:ln>
            <a:noFill/>
          </a:ln>
        </p:spPr>
        <p:txBody>
          <a:bodyPr spcFirstLastPara="1" wrap="square" lIns="91425" tIns="45700" rIns="91425" bIns="45700" anchor="t" anchorCtr="0">
            <a:spAutoFit/>
          </a:bodyPr>
          <a:lstStyle/>
          <a:p>
            <a:pPr marL="0" marR="0" lvl="0" indent="0" algn="l" rtl="0">
              <a:lnSpc>
                <a:spcPct val="85000"/>
              </a:lnSpc>
              <a:spcBef>
                <a:spcPts val="0"/>
              </a:spcBef>
              <a:spcAft>
                <a:spcPts val="0"/>
              </a:spcAft>
              <a:buClr>
                <a:srgbClr val="000000"/>
              </a:buClr>
              <a:buSzPts val="1800"/>
              <a:buFont typeface="Arial"/>
              <a:buNone/>
            </a:pPr>
            <a:r>
              <a:rPr lang="es-ES" sz="1800" b="0" i="0" u="none" strike="noStrike" cap="none">
                <a:solidFill>
                  <a:srgbClr val="262626"/>
                </a:solidFill>
                <a:latin typeface="Calibri"/>
                <a:ea typeface="Calibri"/>
                <a:cs typeface="Calibri"/>
                <a:sym typeface="Calibri"/>
              </a:rPr>
              <a:t>Whitten Bentley</a:t>
            </a:r>
            <a:endParaRPr sz="1800" b="0" i="0" u="none" strike="noStrike" cap="none">
              <a:solidFill>
                <a:srgbClr val="262626"/>
              </a:solidFill>
              <a:latin typeface="Calibri"/>
              <a:ea typeface="Calibri"/>
              <a:cs typeface="Calibri"/>
              <a:sym typeface="Calibri"/>
            </a:endParaRPr>
          </a:p>
        </p:txBody>
      </p:sp>
      <p:sp>
        <p:nvSpPr>
          <p:cNvPr id="1177" name="Google Shape;1177;p13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78</a:t>
            </a:fld>
            <a:endParaRPr/>
          </a:p>
        </p:txBody>
      </p:sp>
    </p:spTree>
  </p:cSld>
  <p:clrMapOvr>
    <a:masterClrMapping/>
  </p:clrMapOvr>
  <p:transition spd="med">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2" name="Google Shape;1182;p140"/>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 (Whitten)</a:t>
            </a:r>
            <a:endParaRPr/>
          </a:p>
        </p:txBody>
      </p:sp>
      <p:sp>
        <p:nvSpPr>
          <p:cNvPr id="1183" name="Google Shape;1183;p140"/>
          <p:cNvSpPr txBox="1">
            <a:spLocks noGrp="1"/>
          </p:cNvSpPr>
          <p:nvPr>
            <p:ph type="body" idx="1"/>
          </p:nvPr>
        </p:nvSpPr>
        <p:spPr>
          <a:xfrm>
            <a:off x="679387" y="1998134"/>
            <a:ext cx="4682264" cy="3767328"/>
          </a:xfrm>
          <a:prstGeom prst="rect">
            <a:avLst/>
          </a:prstGeom>
          <a:noFill/>
          <a:ln>
            <a:noFill/>
          </a:ln>
        </p:spPr>
        <p:txBody>
          <a:bodyPr spcFirstLastPara="1" wrap="square" lIns="91425" tIns="45700" rIns="91425" bIns="45700" anchor="t" anchorCtr="0">
            <a:noAutofit/>
          </a:bodyPr>
          <a:lstStyle/>
          <a:p>
            <a:pPr marL="68580" lvl="0" indent="-203200" algn="l" rtl="0">
              <a:lnSpc>
                <a:spcPct val="85000"/>
              </a:lnSpc>
              <a:spcBef>
                <a:spcPts val="0"/>
              </a:spcBef>
              <a:spcAft>
                <a:spcPts val="0"/>
              </a:spcAft>
              <a:buClr>
                <a:srgbClr val="C00000"/>
              </a:buClr>
              <a:buSzPts val="3200"/>
              <a:buFont typeface="Arial"/>
              <a:buChar char="»"/>
            </a:pPr>
            <a:r>
              <a:rPr lang="es-ES" sz="3200"/>
              <a:t>Debe</a:t>
            </a:r>
            <a:endParaRPr/>
          </a:p>
          <a:p>
            <a:pPr marL="260604" lvl="1" indent="-257175" algn="l" rtl="0">
              <a:lnSpc>
                <a:spcPct val="85000"/>
              </a:lnSpc>
              <a:spcBef>
                <a:spcPts val="450"/>
              </a:spcBef>
              <a:spcAft>
                <a:spcPts val="0"/>
              </a:spcAft>
              <a:buSzPts val="2400"/>
              <a:buChar char=" "/>
            </a:pPr>
            <a:r>
              <a:rPr lang="es-ES" sz="2400"/>
              <a:t>Vestirse adecuadamente</a:t>
            </a:r>
            <a:endParaRPr/>
          </a:p>
          <a:p>
            <a:pPr marL="260604" lvl="1" indent="-257175" algn="l" rtl="0">
              <a:lnSpc>
                <a:spcPct val="85000"/>
              </a:lnSpc>
              <a:spcBef>
                <a:spcPts val="450"/>
              </a:spcBef>
              <a:spcAft>
                <a:spcPts val="0"/>
              </a:spcAft>
              <a:buSzPts val="2400"/>
              <a:buChar char=" "/>
            </a:pPr>
            <a:r>
              <a:rPr lang="es-ES" sz="2400"/>
              <a:t>Ser cortés</a:t>
            </a:r>
            <a:endParaRPr/>
          </a:p>
          <a:p>
            <a:pPr marL="260604" lvl="1" indent="-257175" algn="l" rtl="0">
              <a:lnSpc>
                <a:spcPct val="85000"/>
              </a:lnSpc>
              <a:spcBef>
                <a:spcPts val="450"/>
              </a:spcBef>
              <a:spcAft>
                <a:spcPts val="0"/>
              </a:spcAft>
              <a:buSzPts val="2400"/>
              <a:buChar char=" "/>
            </a:pPr>
            <a:r>
              <a:rPr lang="es-ES" sz="2400"/>
              <a:t>Escuchar cuidadosamente</a:t>
            </a:r>
            <a:endParaRPr/>
          </a:p>
          <a:p>
            <a:pPr marL="260604" lvl="1" indent="-257175" algn="l" rtl="0">
              <a:lnSpc>
                <a:spcPct val="85000"/>
              </a:lnSpc>
              <a:spcBef>
                <a:spcPts val="450"/>
              </a:spcBef>
              <a:spcAft>
                <a:spcPts val="0"/>
              </a:spcAft>
              <a:buSzPts val="2400"/>
              <a:buChar char=" "/>
            </a:pPr>
            <a:r>
              <a:rPr lang="es-ES" sz="2400"/>
              <a:t>Mantener el control</a:t>
            </a:r>
            <a:endParaRPr/>
          </a:p>
          <a:p>
            <a:pPr marL="260604" lvl="1" indent="-257175" algn="l" rtl="0">
              <a:lnSpc>
                <a:spcPct val="85000"/>
              </a:lnSpc>
              <a:spcBef>
                <a:spcPts val="450"/>
              </a:spcBef>
              <a:spcAft>
                <a:spcPts val="0"/>
              </a:spcAft>
              <a:buSzPts val="2400"/>
              <a:buChar char=" "/>
            </a:pPr>
            <a:r>
              <a:rPr lang="es-ES" sz="2400"/>
              <a:t>Observar los gestos </a:t>
            </a:r>
            <a:endParaRPr/>
          </a:p>
          <a:p>
            <a:pPr marL="260604" lvl="1" indent="-257175" algn="l" rtl="0">
              <a:lnSpc>
                <a:spcPct val="85000"/>
              </a:lnSpc>
              <a:spcBef>
                <a:spcPts val="450"/>
              </a:spcBef>
              <a:spcAft>
                <a:spcPts val="0"/>
              </a:spcAft>
              <a:buSzPts val="2400"/>
              <a:buChar char=" "/>
            </a:pPr>
            <a:r>
              <a:rPr lang="es-ES" sz="2400"/>
              <a:t>Ser paciente</a:t>
            </a:r>
            <a:endParaRPr/>
          </a:p>
          <a:p>
            <a:pPr marL="260604" lvl="1" indent="-257175" algn="l" rtl="0">
              <a:lnSpc>
                <a:spcPct val="85000"/>
              </a:lnSpc>
              <a:spcBef>
                <a:spcPts val="450"/>
              </a:spcBef>
              <a:spcAft>
                <a:spcPts val="0"/>
              </a:spcAft>
              <a:buSzPts val="2400"/>
              <a:buChar char=" "/>
            </a:pPr>
            <a:r>
              <a:rPr lang="es-ES" sz="2400"/>
              <a:t>Mantener al entrevistado en calma</a:t>
            </a:r>
            <a:endParaRPr/>
          </a:p>
          <a:p>
            <a:pPr marL="260604" lvl="1" indent="-257175" algn="l" rtl="0">
              <a:lnSpc>
                <a:spcPct val="85000"/>
              </a:lnSpc>
              <a:spcBef>
                <a:spcPts val="450"/>
              </a:spcBef>
              <a:spcAft>
                <a:spcPts val="0"/>
              </a:spcAft>
              <a:buSzPts val="2400"/>
              <a:buChar char=" "/>
            </a:pPr>
            <a:r>
              <a:rPr lang="es-ES" sz="2400"/>
              <a:t>Mantener el autocontrol</a:t>
            </a:r>
            <a:endParaRPr/>
          </a:p>
          <a:p>
            <a:pPr marL="260604" lvl="1" indent="-257175" algn="l" rtl="0">
              <a:lnSpc>
                <a:spcPct val="85000"/>
              </a:lnSpc>
              <a:spcBef>
                <a:spcPts val="450"/>
              </a:spcBef>
              <a:spcAft>
                <a:spcPts val="0"/>
              </a:spcAft>
              <a:buSzPts val="2400"/>
              <a:buChar char=" "/>
            </a:pPr>
            <a:r>
              <a:rPr lang="es-ES" sz="2400"/>
              <a:t>Terminar a tiempo</a:t>
            </a:r>
            <a:endParaRPr/>
          </a:p>
        </p:txBody>
      </p:sp>
      <p:sp>
        <p:nvSpPr>
          <p:cNvPr id="1184" name="Google Shape;1184;p140"/>
          <p:cNvSpPr txBox="1">
            <a:spLocks noGrp="1"/>
          </p:cNvSpPr>
          <p:nvPr>
            <p:ph type="body" idx="2"/>
          </p:nvPr>
        </p:nvSpPr>
        <p:spPr>
          <a:xfrm>
            <a:off x="6035596" y="1998134"/>
            <a:ext cx="4682264" cy="3767328"/>
          </a:xfrm>
          <a:prstGeom prst="rect">
            <a:avLst/>
          </a:prstGeom>
          <a:noFill/>
          <a:ln>
            <a:noFill/>
          </a:ln>
        </p:spPr>
        <p:txBody>
          <a:bodyPr spcFirstLastPara="1" wrap="square" lIns="91425" tIns="45700" rIns="91425" bIns="45700" anchor="t" anchorCtr="0">
            <a:normAutofit/>
          </a:bodyPr>
          <a:lstStyle/>
          <a:p>
            <a:pPr marL="68580" lvl="0" indent="-203200" algn="l" rtl="0">
              <a:lnSpc>
                <a:spcPct val="75000"/>
              </a:lnSpc>
              <a:spcBef>
                <a:spcPts val="0"/>
              </a:spcBef>
              <a:spcAft>
                <a:spcPts val="0"/>
              </a:spcAft>
              <a:buClr>
                <a:srgbClr val="C00000"/>
              </a:buClr>
              <a:buSzPts val="3200"/>
              <a:buFont typeface="Arial"/>
              <a:buChar char="»"/>
            </a:pPr>
            <a:r>
              <a:rPr lang="es-ES" sz="3200"/>
              <a:t>Evite</a:t>
            </a:r>
            <a:endParaRPr/>
          </a:p>
          <a:p>
            <a:pPr marL="260604" lvl="1" indent="-257175" algn="l" rtl="0">
              <a:lnSpc>
                <a:spcPct val="75000"/>
              </a:lnSpc>
              <a:spcBef>
                <a:spcPts val="450"/>
              </a:spcBef>
              <a:spcAft>
                <a:spcPts val="0"/>
              </a:spcAft>
              <a:buSzPts val="2400"/>
              <a:buChar char=" "/>
            </a:pPr>
            <a:r>
              <a:rPr lang="es-ES" sz="2400"/>
              <a:t>Suponer que una respuesta no lleva a ningún lado</a:t>
            </a:r>
            <a:endParaRPr/>
          </a:p>
          <a:p>
            <a:pPr marL="260604" lvl="1" indent="-257175" algn="l" rtl="0">
              <a:lnSpc>
                <a:spcPct val="75000"/>
              </a:lnSpc>
              <a:spcBef>
                <a:spcPts val="450"/>
              </a:spcBef>
              <a:spcAft>
                <a:spcPts val="0"/>
              </a:spcAft>
              <a:buSzPts val="2400"/>
              <a:buChar char=" "/>
            </a:pPr>
            <a:r>
              <a:rPr lang="es-ES" sz="2400"/>
              <a:t>Revelar pistas </a:t>
            </a:r>
            <a:endParaRPr/>
          </a:p>
          <a:p>
            <a:pPr marL="260604" lvl="1" indent="-257175" algn="l" rtl="0">
              <a:lnSpc>
                <a:spcPct val="75000"/>
              </a:lnSpc>
              <a:spcBef>
                <a:spcPts val="450"/>
              </a:spcBef>
              <a:spcAft>
                <a:spcPts val="0"/>
              </a:spcAft>
              <a:buSzPts val="2400"/>
              <a:buChar char=" "/>
            </a:pPr>
            <a:r>
              <a:rPr lang="es-ES" sz="2400"/>
              <a:t>Usar jerga</a:t>
            </a:r>
            <a:endParaRPr/>
          </a:p>
          <a:p>
            <a:pPr marL="260604" lvl="1" indent="-257175" algn="l" rtl="0">
              <a:lnSpc>
                <a:spcPct val="75000"/>
              </a:lnSpc>
              <a:spcBef>
                <a:spcPts val="450"/>
              </a:spcBef>
              <a:spcAft>
                <a:spcPts val="0"/>
              </a:spcAft>
              <a:buSzPts val="2400"/>
              <a:buChar char=" "/>
            </a:pPr>
            <a:r>
              <a:rPr lang="es-ES" sz="2400"/>
              <a:t>Revelar sesgos personales</a:t>
            </a:r>
            <a:endParaRPr/>
          </a:p>
          <a:p>
            <a:pPr marL="260604" lvl="1" indent="-257175" algn="l" rtl="0">
              <a:lnSpc>
                <a:spcPct val="75000"/>
              </a:lnSpc>
              <a:spcBef>
                <a:spcPts val="450"/>
              </a:spcBef>
              <a:spcAft>
                <a:spcPts val="0"/>
              </a:spcAft>
              <a:buSzPts val="2400"/>
              <a:buChar char=" "/>
            </a:pPr>
            <a:r>
              <a:rPr lang="es-ES" sz="2400"/>
              <a:t>Hablar en lugar de escuchar</a:t>
            </a:r>
            <a:endParaRPr/>
          </a:p>
          <a:p>
            <a:pPr marL="260604" lvl="1" indent="-257175" algn="l" rtl="0">
              <a:lnSpc>
                <a:spcPct val="75000"/>
              </a:lnSpc>
              <a:spcBef>
                <a:spcPts val="450"/>
              </a:spcBef>
              <a:spcAft>
                <a:spcPts val="0"/>
              </a:spcAft>
              <a:buSzPts val="2400"/>
              <a:buChar char=" "/>
            </a:pPr>
            <a:r>
              <a:rPr lang="es-ES" sz="2400"/>
              <a:t>Suponer cualquier cosa acerca del tema o del entrevistado</a:t>
            </a:r>
            <a:endParaRPr/>
          </a:p>
          <a:p>
            <a:pPr marL="260604" lvl="1" indent="-257175" algn="l" rtl="0">
              <a:lnSpc>
                <a:spcPct val="75000"/>
              </a:lnSpc>
              <a:spcBef>
                <a:spcPts val="450"/>
              </a:spcBef>
              <a:spcAft>
                <a:spcPts val="0"/>
              </a:spcAft>
              <a:buSzPts val="2400"/>
              <a:buChar char=" "/>
            </a:pPr>
            <a:r>
              <a:rPr lang="es-ES" sz="2400"/>
              <a:t>Uso de grabadores (señal de debilidad de escuchar)</a:t>
            </a:r>
            <a:endParaRPr/>
          </a:p>
          <a:p>
            <a:pPr marL="68580" lvl="0" indent="0" algn="l" rtl="0">
              <a:lnSpc>
                <a:spcPct val="75000"/>
              </a:lnSpc>
              <a:spcBef>
                <a:spcPts val="975"/>
              </a:spcBef>
              <a:spcAft>
                <a:spcPts val="0"/>
              </a:spcAft>
              <a:buClr>
                <a:srgbClr val="C00000"/>
              </a:buClr>
              <a:buSzPts val="1800"/>
              <a:buFont typeface="Arial"/>
              <a:buNone/>
            </a:pPr>
            <a:endParaRPr/>
          </a:p>
        </p:txBody>
      </p:sp>
      <p:sp>
        <p:nvSpPr>
          <p:cNvPr id="1185" name="Google Shape;1185;p140"/>
          <p:cNvSpPr txBox="1">
            <a:spLocks noGrp="1"/>
          </p:cNvSpPr>
          <p:nvPr>
            <p:ph type="body" idx="3"/>
          </p:nvPr>
        </p:nvSpPr>
        <p:spPr>
          <a:xfrm>
            <a:off x="5976011" y="6509539"/>
            <a:ext cx="2171244" cy="305415"/>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SzPts val="825"/>
              <a:buNone/>
            </a:pPr>
            <a:endParaRPr>
              <a:solidFill>
                <a:schemeClr val="dk1"/>
              </a:solidFill>
            </a:endParaRPr>
          </a:p>
        </p:txBody>
      </p:sp>
      <p:sp>
        <p:nvSpPr>
          <p:cNvPr id="1186" name="Google Shape;1186;p140"/>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2012</a:t>
            </a:r>
            <a:endParaRPr sz="1200" b="0" i="0" u="none" strike="noStrike" cap="none">
              <a:solidFill>
                <a:srgbClr val="FFFFFF"/>
              </a:solidFill>
              <a:latin typeface="Calibri"/>
              <a:ea typeface="Calibri"/>
              <a:cs typeface="Calibri"/>
              <a:sym typeface="Calibri"/>
            </a:endParaRPr>
          </a:p>
        </p:txBody>
      </p:sp>
      <p:sp>
        <p:nvSpPr>
          <p:cNvPr id="1187" name="Google Shape;1187;p140"/>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88" name="Google Shape;1188;p14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79</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98"/>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45" name="Google Shape;345;p98"/>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0" lvl="0" indent="0" algn="l" rtl="0">
              <a:lnSpc>
                <a:spcPct val="90000"/>
              </a:lnSpc>
              <a:spcBef>
                <a:spcPts val="1200"/>
              </a:spcBef>
              <a:spcAft>
                <a:spcPts val="0"/>
              </a:spcAft>
              <a:buSzPts val="1800"/>
              <a:buNone/>
            </a:pPr>
            <a:r>
              <a:rPr lang="es-ES"/>
              <a:t>Sistema de selección de turnos:</a:t>
            </a:r>
            <a:endParaRPr/>
          </a:p>
          <a:p>
            <a:pPr marL="0" lvl="0" indent="0" algn="l" rtl="0">
              <a:lnSpc>
                <a:spcPct val="90000"/>
              </a:lnSpc>
              <a:spcBef>
                <a:spcPts val="1200"/>
              </a:spcBef>
              <a:spcAft>
                <a:spcPts val="0"/>
              </a:spcAft>
              <a:buSzPts val="1800"/>
              <a:buNone/>
            </a:pPr>
            <a:r>
              <a:rPr lang="es-ES"/>
              <a:t>Moodle de la asignatura:</a:t>
            </a:r>
            <a:endParaRPr/>
          </a:p>
          <a:p>
            <a:pPr marL="0" lvl="0" indent="0" algn="l" rtl="0">
              <a:lnSpc>
                <a:spcPct val="90000"/>
              </a:lnSpc>
              <a:spcBef>
                <a:spcPts val="1200"/>
              </a:spcBef>
              <a:spcAft>
                <a:spcPts val="0"/>
              </a:spcAft>
              <a:buSzPts val="1800"/>
              <a:buNone/>
            </a:pPr>
            <a:r>
              <a:rPr lang="es-ES" u="sng">
                <a:solidFill>
                  <a:schemeClr val="hlink"/>
                </a:solidFill>
                <a:hlinkClick r:id="rId3"/>
              </a:rPr>
              <a:t>https://asignaturas.info.unlp.edu.ar/course/view.php?id=44</a:t>
            </a:r>
            <a:endParaRPr/>
          </a:p>
          <a:p>
            <a:pPr marL="0" lvl="0" indent="0" algn="l" rtl="0">
              <a:lnSpc>
                <a:spcPct val="90000"/>
              </a:lnSpc>
              <a:spcBef>
                <a:spcPts val="1200"/>
              </a:spcBef>
              <a:spcAft>
                <a:spcPts val="0"/>
              </a:spcAft>
              <a:buSzPts val="1800"/>
              <a:buNone/>
            </a:pPr>
            <a:r>
              <a:rPr lang="es-ES"/>
              <a:t>Los turnos tienen cupo.</a:t>
            </a:r>
            <a:endParaRPr/>
          </a:p>
          <a:p>
            <a:pPr marL="0" lvl="0" indent="0" algn="l" rtl="0">
              <a:lnSpc>
                <a:spcPct val="90000"/>
              </a:lnSpc>
              <a:spcBef>
                <a:spcPts val="1200"/>
              </a:spcBef>
              <a:spcAft>
                <a:spcPts val="0"/>
              </a:spcAft>
              <a:buSzPts val="1800"/>
              <a:buNone/>
            </a:pPr>
            <a:r>
              <a:rPr lang="es-ES"/>
              <a:t>Primera clase teórica:</a:t>
            </a:r>
            <a:endParaRPr/>
          </a:p>
          <a:p>
            <a:pPr marL="0" lvl="0" indent="0" algn="l" rtl="0">
              <a:lnSpc>
                <a:spcPct val="90000"/>
              </a:lnSpc>
              <a:spcBef>
                <a:spcPts val="1200"/>
              </a:spcBef>
              <a:spcAft>
                <a:spcPts val="0"/>
              </a:spcAft>
              <a:buSzPts val="1800"/>
              <a:buNone/>
            </a:pPr>
            <a:r>
              <a:rPr lang="es-ES"/>
              <a:t>      Turno 1: Lunes 22/8, 10hs, aula 10A</a:t>
            </a:r>
            <a:endParaRPr/>
          </a:p>
          <a:p>
            <a:pPr marL="0" lvl="0" indent="0" algn="l" rtl="0">
              <a:lnSpc>
                <a:spcPct val="90000"/>
              </a:lnSpc>
              <a:spcBef>
                <a:spcPts val="1200"/>
              </a:spcBef>
              <a:spcAft>
                <a:spcPts val="0"/>
              </a:spcAft>
              <a:buSzPts val="1800"/>
              <a:buNone/>
            </a:pPr>
            <a:r>
              <a:rPr lang="es-ES"/>
              <a:t>      Turno 2: Miércoles 24/8, 15hs, aula 10A</a:t>
            </a:r>
            <a:endParaRPr/>
          </a:p>
          <a:p>
            <a:pPr marL="0" lvl="0" indent="0" algn="l" rtl="0">
              <a:lnSpc>
                <a:spcPct val="90000"/>
              </a:lnSpc>
              <a:spcBef>
                <a:spcPts val="1200"/>
              </a:spcBef>
              <a:spcAft>
                <a:spcPts val="0"/>
              </a:spcAft>
              <a:buSzPts val="1800"/>
              <a:buNone/>
            </a:pPr>
            <a:r>
              <a:rPr lang="es-ES"/>
              <a:t>      Turno 3: Jueves 25/8, 17hs, aula 10B</a:t>
            </a:r>
            <a:endParaRPr/>
          </a:p>
          <a:p>
            <a:pPr marL="0" lvl="0" indent="0" algn="l" rtl="0">
              <a:lnSpc>
                <a:spcPct val="90000"/>
              </a:lnSpc>
              <a:spcBef>
                <a:spcPts val="1200"/>
              </a:spcBef>
              <a:spcAft>
                <a:spcPts val="0"/>
              </a:spcAft>
              <a:buSzPts val="1800"/>
              <a:buNone/>
            </a:pPr>
            <a:r>
              <a:rPr lang="es-ES"/>
              <a:t>Primera clase práctica la semana del 29/8 en el horario y aula correspondiente a cada turno.</a:t>
            </a:r>
            <a:endParaRPr/>
          </a:p>
        </p:txBody>
      </p:sp>
      <p:sp>
        <p:nvSpPr>
          <p:cNvPr id="346" name="Google Shape;346;p98"/>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s-ES"/>
              <a:t>Ingeniería de Software I  2022</a:t>
            </a:r>
            <a:endParaRPr/>
          </a:p>
        </p:txBody>
      </p:sp>
      <p:sp>
        <p:nvSpPr>
          <p:cNvPr id="347" name="Google Shape;347;p98"/>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8</a:t>
            </a:fld>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14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 (Whitten)</a:t>
            </a:r>
            <a:endParaRPr/>
          </a:p>
        </p:txBody>
      </p:sp>
      <p:sp>
        <p:nvSpPr>
          <p:cNvPr id="1194" name="Google Shape;1194;p14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80</a:t>
            </a:fld>
            <a:endParaRPr/>
          </a:p>
        </p:txBody>
      </p:sp>
      <p:sp>
        <p:nvSpPr>
          <p:cNvPr id="1195" name="Google Shape;1195;p141"/>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27000" algn="just" rtl="0">
              <a:lnSpc>
                <a:spcPct val="85000"/>
              </a:lnSpc>
              <a:spcBef>
                <a:spcPts val="0"/>
              </a:spcBef>
              <a:spcAft>
                <a:spcPts val="0"/>
              </a:spcAft>
              <a:buSzPts val="2000"/>
              <a:buChar char="»"/>
            </a:pPr>
            <a:r>
              <a:rPr lang="es-ES" sz="2000"/>
              <a:t>Seguimiento de la entrevista</a:t>
            </a:r>
            <a:endParaRPr/>
          </a:p>
          <a:p>
            <a:pPr marL="260604" lvl="1" indent="-257175" algn="just" rtl="0">
              <a:lnSpc>
                <a:spcPct val="85000"/>
              </a:lnSpc>
              <a:spcBef>
                <a:spcPts val="450"/>
              </a:spcBef>
              <a:spcAft>
                <a:spcPts val="0"/>
              </a:spcAft>
              <a:buClr>
                <a:srgbClr val="262626"/>
              </a:buClr>
              <a:buSzPts val="2000"/>
              <a:buChar char=" "/>
            </a:pPr>
            <a:r>
              <a:rPr lang="es-ES" sz="2000"/>
              <a:t>Enviar al entrevistado un resumen de la entrevista, permitiendo aclarar cualquier cosa que no se haya entendido durante la entrevista.</a:t>
            </a:r>
            <a:endParaRPr/>
          </a:p>
          <a:p>
            <a:pPr marL="68580" lvl="0" indent="-127000" algn="just" rtl="0">
              <a:lnSpc>
                <a:spcPct val="85000"/>
              </a:lnSpc>
              <a:spcBef>
                <a:spcPts val="975"/>
              </a:spcBef>
              <a:spcAft>
                <a:spcPts val="0"/>
              </a:spcAft>
              <a:buSzPts val="2000"/>
              <a:buChar char="»"/>
            </a:pPr>
            <a:r>
              <a:rPr lang="es-ES" sz="2000"/>
              <a:t>Cómo escuchar</a:t>
            </a:r>
            <a:endParaRPr/>
          </a:p>
          <a:p>
            <a:pPr marL="260604" lvl="1" indent="-257175" algn="just" rtl="0">
              <a:lnSpc>
                <a:spcPct val="85000"/>
              </a:lnSpc>
              <a:spcBef>
                <a:spcPts val="450"/>
              </a:spcBef>
              <a:spcAft>
                <a:spcPts val="0"/>
              </a:spcAft>
              <a:buClr>
                <a:srgbClr val="262626"/>
              </a:buClr>
              <a:buSzPts val="2000"/>
              <a:buChar char=" "/>
            </a:pPr>
            <a:r>
              <a:rPr lang="es-ES" sz="2000"/>
              <a:t>Saber escuchar es la parte más importante del proceso de una entrevista</a:t>
            </a:r>
            <a:endParaRPr/>
          </a:p>
          <a:p>
            <a:pPr marL="260604" lvl="1" indent="-257175" algn="just" rtl="0">
              <a:lnSpc>
                <a:spcPct val="85000"/>
              </a:lnSpc>
              <a:spcBef>
                <a:spcPts val="450"/>
              </a:spcBef>
              <a:spcAft>
                <a:spcPts val="0"/>
              </a:spcAft>
              <a:buClr>
                <a:srgbClr val="262626"/>
              </a:buClr>
              <a:buSzPts val="2000"/>
              <a:buChar char=" "/>
            </a:pPr>
            <a:r>
              <a:rPr lang="es-ES" sz="2000"/>
              <a:t>Se debe diferenciar entre oír y escuchar.</a:t>
            </a:r>
            <a:endParaRPr/>
          </a:p>
          <a:p>
            <a:pPr marL="68580" lvl="0" indent="0" algn="just" rtl="0">
              <a:lnSpc>
                <a:spcPct val="85000"/>
              </a:lnSpc>
              <a:spcBef>
                <a:spcPts val="975"/>
              </a:spcBef>
              <a:spcAft>
                <a:spcPts val="0"/>
              </a:spcAft>
              <a:buSzPts val="1800"/>
              <a:buNone/>
            </a:pPr>
            <a:endParaRPr/>
          </a:p>
        </p:txBody>
      </p:sp>
      <p:sp>
        <p:nvSpPr>
          <p:cNvPr id="1196" name="Google Shape;1196;p141"/>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197" name="Google Shape;1197;p141"/>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198" name="Google Shape;1198;p141" descr="Desarrollo de la auditoría. Realizar entrevistas (2/2)"/>
          <p:cNvPicPr preferRelativeResize="0"/>
          <p:nvPr/>
        </p:nvPicPr>
        <p:blipFill rotWithShape="1">
          <a:blip r:embed="rId3">
            <a:alphaModFix/>
          </a:blip>
          <a:srcRect/>
          <a:stretch/>
        </p:blipFill>
        <p:spPr>
          <a:xfrm>
            <a:off x="4275427" y="4221088"/>
            <a:ext cx="2635897" cy="2116346"/>
          </a:xfrm>
          <a:prstGeom prst="rect">
            <a:avLst/>
          </a:prstGeom>
          <a:noFill/>
          <a:ln>
            <a:noFill/>
          </a:ln>
        </p:spPr>
      </p:pic>
      <p:sp>
        <p:nvSpPr>
          <p:cNvPr id="1199" name="Google Shape;1199;p141"/>
          <p:cNvSpPr/>
          <p:nvPr/>
        </p:nvSpPr>
        <p:spPr>
          <a:xfrm>
            <a:off x="6387092" y="6441697"/>
            <a:ext cx="1694068" cy="563191"/>
          </a:xfrm>
          <a:prstGeom prst="rect">
            <a:avLst/>
          </a:prstGeom>
          <a:noFill/>
          <a:ln>
            <a:noFill/>
          </a:ln>
        </p:spPr>
        <p:txBody>
          <a:bodyPr spcFirstLastPara="1" wrap="square" lIns="91425" tIns="45700" rIns="91425" bIns="45700" anchor="t" anchorCtr="0">
            <a:spAutoFit/>
          </a:bodyPr>
          <a:lstStyle/>
          <a:p>
            <a:pPr marL="0" marR="0" lvl="0" indent="0" algn="l" rtl="0">
              <a:lnSpc>
                <a:spcPct val="85000"/>
              </a:lnSpc>
              <a:spcBef>
                <a:spcPts val="0"/>
              </a:spcBef>
              <a:spcAft>
                <a:spcPts val="0"/>
              </a:spcAft>
              <a:buClr>
                <a:srgbClr val="000000"/>
              </a:buClr>
              <a:buSzPts val="1800"/>
              <a:buFont typeface="Arial"/>
              <a:buNone/>
            </a:pPr>
            <a:r>
              <a:rPr lang="es-ES" sz="1800" b="0" i="0" u="none" strike="noStrike" cap="none">
                <a:solidFill>
                  <a:srgbClr val="262626"/>
                </a:solidFill>
                <a:latin typeface="Calibri"/>
                <a:ea typeface="Calibri"/>
                <a:cs typeface="Calibri"/>
                <a:sym typeface="Calibri"/>
              </a:rPr>
              <a:t>Whitten Bentley</a:t>
            </a:r>
            <a:endParaRPr sz="1800" b="0" i="0" u="none" strike="noStrike" cap="none">
              <a:solidFill>
                <a:srgbClr val="262626"/>
              </a:solidFill>
              <a:latin typeface="Calibri"/>
              <a:ea typeface="Calibri"/>
              <a:cs typeface="Calibri"/>
              <a:sym typeface="Calibri"/>
            </a:endParaRPr>
          </a:p>
        </p:txBody>
      </p:sp>
    </p:spTree>
  </p:cSld>
  <p:clrMapOvr>
    <a:masterClrMapping/>
  </p:clrMapOvr>
  <p:transition spd="med">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p14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 (Whitten)</a:t>
            </a:r>
            <a:endParaRPr/>
          </a:p>
        </p:txBody>
      </p:sp>
      <p:sp>
        <p:nvSpPr>
          <p:cNvPr id="1205" name="Google Shape;1205;p14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81</a:t>
            </a:fld>
            <a:endParaRPr/>
          </a:p>
        </p:txBody>
      </p:sp>
      <p:sp>
        <p:nvSpPr>
          <p:cNvPr id="1206" name="Google Shape;1206;p142"/>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177800" algn="l" rtl="0">
              <a:lnSpc>
                <a:spcPct val="75000"/>
              </a:lnSpc>
              <a:spcBef>
                <a:spcPts val="0"/>
              </a:spcBef>
              <a:spcAft>
                <a:spcPts val="0"/>
              </a:spcAft>
              <a:buClr>
                <a:srgbClr val="C00000"/>
              </a:buClr>
              <a:buSzPts val="2800"/>
              <a:buFont typeface="Arial"/>
              <a:buChar char="»"/>
            </a:pPr>
            <a:r>
              <a:rPr lang="es-ES" sz="2800"/>
              <a:t>Cómo escuchar</a:t>
            </a:r>
            <a:endParaRPr/>
          </a:p>
          <a:p>
            <a:pPr marL="260604" lvl="1" indent="-257175" algn="l" rtl="0">
              <a:lnSpc>
                <a:spcPct val="75000"/>
              </a:lnSpc>
              <a:spcBef>
                <a:spcPts val="450"/>
              </a:spcBef>
              <a:spcAft>
                <a:spcPts val="0"/>
              </a:spcAft>
              <a:buClr>
                <a:srgbClr val="262626"/>
              </a:buClr>
              <a:buSzPts val="2800"/>
              <a:buChar char=" "/>
            </a:pPr>
            <a:r>
              <a:rPr lang="es-ES" sz="2800"/>
              <a:t>Llegue con actitud positiva</a:t>
            </a:r>
            <a:endParaRPr/>
          </a:p>
          <a:p>
            <a:pPr marL="411480" lvl="2" indent="-411480" algn="l" rtl="0">
              <a:lnSpc>
                <a:spcPct val="75000"/>
              </a:lnSpc>
              <a:spcBef>
                <a:spcPts val="450"/>
              </a:spcBef>
              <a:spcAft>
                <a:spcPts val="0"/>
              </a:spcAft>
              <a:buClr>
                <a:srgbClr val="262626"/>
              </a:buClr>
              <a:buSzPts val="2000"/>
              <a:buChar char=" "/>
            </a:pPr>
            <a:r>
              <a:rPr lang="es-ES" sz="2000"/>
              <a:t>Mejora el canal de comunicación </a:t>
            </a:r>
            <a:endParaRPr/>
          </a:p>
          <a:p>
            <a:pPr marL="260604" lvl="1" indent="-257175" algn="l" rtl="0">
              <a:lnSpc>
                <a:spcPct val="75000"/>
              </a:lnSpc>
              <a:spcBef>
                <a:spcPts val="450"/>
              </a:spcBef>
              <a:spcAft>
                <a:spcPts val="0"/>
              </a:spcAft>
              <a:buClr>
                <a:srgbClr val="262626"/>
              </a:buClr>
              <a:buSzPts val="2800"/>
              <a:buChar char=" "/>
            </a:pPr>
            <a:r>
              <a:rPr lang="es-ES" sz="2800"/>
              <a:t>Haga que la otra persona se tranquilice</a:t>
            </a:r>
            <a:endParaRPr/>
          </a:p>
          <a:p>
            <a:pPr marL="411480" lvl="2" indent="-411480" algn="l" rtl="0">
              <a:lnSpc>
                <a:spcPct val="75000"/>
              </a:lnSpc>
              <a:spcBef>
                <a:spcPts val="450"/>
              </a:spcBef>
              <a:spcAft>
                <a:spcPts val="0"/>
              </a:spcAft>
              <a:buClr>
                <a:srgbClr val="262626"/>
              </a:buClr>
              <a:buSzPts val="2000"/>
              <a:buChar char=" "/>
            </a:pPr>
            <a:r>
              <a:rPr lang="es-ES" sz="2000"/>
              <a:t>Romper el hielo con cuestiones cotidianas</a:t>
            </a:r>
            <a:endParaRPr/>
          </a:p>
          <a:p>
            <a:pPr marL="260604" lvl="1" indent="-257175" algn="l" rtl="0">
              <a:lnSpc>
                <a:spcPct val="75000"/>
              </a:lnSpc>
              <a:spcBef>
                <a:spcPts val="450"/>
              </a:spcBef>
              <a:spcAft>
                <a:spcPts val="0"/>
              </a:spcAft>
              <a:buClr>
                <a:srgbClr val="262626"/>
              </a:buClr>
              <a:buSzPts val="2800"/>
              <a:buChar char=" "/>
            </a:pPr>
            <a:r>
              <a:rPr lang="es-ES" sz="2800"/>
              <a:t>Haga ver que está escuchando lo que dice</a:t>
            </a:r>
            <a:endParaRPr/>
          </a:p>
          <a:p>
            <a:pPr marL="411480" lvl="2" indent="-411480" algn="l" rtl="0">
              <a:lnSpc>
                <a:spcPct val="75000"/>
              </a:lnSpc>
              <a:spcBef>
                <a:spcPts val="450"/>
              </a:spcBef>
              <a:spcAft>
                <a:spcPts val="0"/>
              </a:spcAft>
              <a:buClr>
                <a:srgbClr val="262626"/>
              </a:buClr>
              <a:buSzPts val="2000"/>
              <a:buChar char=" "/>
            </a:pPr>
            <a:r>
              <a:rPr lang="es-ES" sz="2000"/>
              <a:t>Mantener el contacto visual, asentir con la cabeza, emitir comentarios</a:t>
            </a:r>
            <a:endParaRPr/>
          </a:p>
          <a:p>
            <a:pPr marL="260604" lvl="1" indent="-257175" algn="l" rtl="0">
              <a:lnSpc>
                <a:spcPct val="75000"/>
              </a:lnSpc>
              <a:spcBef>
                <a:spcPts val="450"/>
              </a:spcBef>
              <a:spcAft>
                <a:spcPts val="0"/>
              </a:spcAft>
              <a:buClr>
                <a:srgbClr val="262626"/>
              </a:buClr>
              <a:buSzPts val="2800"/>
              <a:buChar char=" "/>
            </a:pPr>
            <a:r>
              <a:rPr lang="es-ES" sz="2800"/>
              <a:t>Haga preguntas sobre lo que dice</a:t>
            </a:r>
            <a:endParaRPr/>
          </a:p>
          <a:p>
            <a:pPr marL="411480" lvl="2" indent="-411480" algn="l" rtl="0">
              <a:lnSpc>
                <a:spcPct val="75000"/>
              </a:lnSpc>
              <a:spcBef>
                <a:spcPts val="450"/>
              </a:spcBef>
              <a:spcAft>
                <a:spcPts val="0"/>
              </a:spcAft>
              <a:buClr>
                <a:srgbClr val="262626"/>
              </a:buClr>
              <a:buSzPts val="2000"/>
              <a:buChar char=" "/>
            </a:pPr>
            <a:r>
              <a:rPr lang="es-ES" sz="2000"/>
              <a:t>El entrevistado siente que le presta atención y puede ampliar su respuesta</a:t>
            </a:r>
            <a:endParaRPr/>
          </a:p>
          <a:p>
            <a:pPr marL="260604" lvl="1" indent="-257175" algn="l" rtl="0">
              <a:lnSpc>
                <a:spcPct val="75000"/>
              </a:lnSpc>
              <a:spcBef>
                <a:spcPts val="450"/>
              </a:spcBef>
              <a:spcAft>
                <a:spcPts val="0"/>
              </a:spcAft>
              <a:buClr>
                <a:srgbClr val="262626"/>
              </a:buClr>
              <a:buSzPts val="2800"/>
              <a:buChar char=" "/>
            </a:pPr>
            <a:r>
              <a:rPr lang="es-ES" sz="2800"/>
              <a:t>No haga suposiciones</a:t>
            </a:r>
            <a:endParaRPr/>
          </a:p>
          <a:p>
            <a:pPr marL="411480" lvl="2" indent="-411480" algn="l" rtl="0">
              <a:lnSpc>
                <a:spcPct val="75000"/>
              </a:lnSpc>
              <a:spcBef>
                <a:spcPts val="450"/>
              </a:spcBef>
              <a:spcAft>
                <a:spcPts val="0"/>
              </a:spcAft>
              <a:buClr>
                <a:srgbClr val="262626"/>
              </a:buClr>
              <a:buSzPts val="2000"/>
              <a:buChar char=" "/>
            </a:pPr>
            <a:r>
              <a:rPr lang="es-ES" sz="2000"/>
              <a:t>Escuche todo lo que el entrevistado tiene que explicar</a:t>
            </a:r>
            <a:endParaRPr/>
          </a:p>
          <a:p>
            <a:pPr marL="260604" lvl="1" indent="-257175" algn="l" rtl="0">
              <a:lnSpc>
                <a:spcPct val="75000"/>
              </a:lnSpc>
              <a:spcBef>
                <a:spcPts val="450"/>
              </a:spcBef>
              <a:spcAft>
                <a:spcPts val="0"/>
              </a:spcAft>
              <a:buClr>
                <a:srgbClr val="262626"/>
              </a:buClr>
              <a:buSzPts val="2800"/>
              <a:buChar char=" "/>
            </a:pPr>
            <a:r>
              <a:rPr lang="es-ES" sz="2800"/>
              <a:t>Tome nota</a:t>
            </a:r>
            <a:endParaRPr/>
          </a:p>
          <a:p>
            <a:pPr marL="411480" lvl="2" indent="-411480" algn="l" rtl="0">
              <a:lnSpc>
                <a:spcPct val="75000"/>
              </a:lnSpc>
              <a:spcBef>
                <a:spcPts val="450"/>
              </a:spcBef>
              <a:spcAft>
                <a:spcPts val="0"/>
              </a:spcAft>
              <a:buClr>
                <a:srgbClr val="262626"/>
              </a:buClr>
              <a:buSzPts val="2000"/>
              <a:buChar char=" "/>
            </a:pPr>
            <a:r>
              <a:rPr lang="es-ES" sz="2000"/>
              <a:t>El entrevistado percibe que está siendo escuchado</a:t>
            </a:r>
            <a:endParaRPr/>
          </a:p>
          <a:p>
            <a:pPr marL="68580" lvl="0" indent="0" algn="l" rtl="0">
              <a:lnSpc>
                <a:spcPct val="75000"/>
              </a:lnSpc>
              <a:spcBef>
                <a:spcPts val="975"/>
              </a:spcBef>
              <a:spcAft>
                <a:spcPts val="0"/>
              </a:spcAft>
              <a:buClr>
                <a:srgbClr val="C00000"/>
              </a:buClr>
              <a:buSzPts val="1800"/>
              <a:buFont typeface="Arial"/>
              <a:buNone/>
            </a:pPr>
            <a:endParaRPr/>
          </a:p>
        </p:txBody>
      </p:sp>
      <p:sp>
        <p:nvSpPr>
          <p:cNvPr id="1207" name="Google Shape;1207;p142"/>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208" name="Google Shape;1208;p142"/>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1209" name="Google Shape;1209;p142"/>
          <p:cNvSpPr/>
          <p:nvPr/>
        </p:nvSpPr>
        <p:spPr>
          <a:xfrm>
            <a:off x="6331305" y="6455985"/>
            <a:ext cx="1694068" cy="563191"/>
          </a:xfrm>
          <a:prstGeom prst="rect">
            <a:avLst/>
          </a:prstGeom>
          <a:noFill/>
          <a:ln>
            <a:noFill/>
          </a:ln>
        </p:spPr>
        <p:txBody>
          <a:bodyPr spcFirstLastPara="1" wrap="square" lIns="91425" tIns="45700" rIns="91425" bIns="45700" anchor="t" anchorCtr="0">
            <a:spAutoFit/>
          </a:bodyPr>
          <a:lstStyle/>
          <a:p>
            <a:pPr marL="0" marR="0" lvl="0" indent="0" algn="l" rtl="0">
              <a:lnSpc>
                <a:spcPct val="85000"/>
              </a:lnSpc>
              <a:spcBef>
                <a:spcPts val="0"/>
              </a:spcBef>
              <a:spcAft>
                <a:spcPts val="0"/>
              </a:spcAft>
              <a:buClr>
                <a:srgbClr val="000000"/>
              </a:buClr>
              <a:buSzPts val="1800"/>
              <a:buFont typeface="Arial"/>
              <a:buNone/>
            </a:pPr>
            <a:r>
              <a:rPr lang="es-ES" sz="1800" b="0" i="0" u="none" strike="noStrike" cap="none">
                <a:solidFill>
                  <a:srgbClr val="262626"/>
                </a:solidFill>
                <a:latin typeface="Calibri"/>
                <a:ea typeface="Calibri"/>
                <a:cs typeface="Calibri"/>
                <a:sym typeface="Calibri"/>
              </a:rPr>
              <a:t>Whitten Bentley</a:t>
            </a:r>
            <a:endParaRPr sz="1800" b="0" i="0" u="none" strike="noStrike" cap="none">
              <a:solidFill>
                <a:srgbClr val="262626"/>
              </a:solidFill>
              <a:latin typeface="Calibri"/>
              <a:ea typeface="Calibri"/>
              <a:cs typeface="Calibri"/>
              <a:sym typeface="Calibri"/>
            </a:endParaRPr>
          </a:p>
        </p:txBody>
      </p:sp>
    </p:spTree>
  </p:cSld>
  <p:clrMapOvr>
    <a:masterClrMapping/>
  </p:clrMapOvr>
  <p:transition spd="med">
    <p:fad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1214" name="Google Shape;1214;p14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a:t>Entrevistas (Whitten)</a:t>
            </a:r>
            <a:endParaRPr/>
          </a:p>
        </p:txBody>
      </p:sp>
      <p:sp>
        <p:nvSpPr>
          <p:cNvPr id="1215" name="Google Shape;1215;p14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82</a:t>
            </a:fld>
            <a:endParaRPr/>
          </a:p>
        </p:txBody>
      </p:sp>
      <p:sp>
        <p:nvSpPr>
          <p:cNvPr id="1216" name="Google Shape;1216;p143"/>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254000" algn="l" rtl="0">
              <a:lnSpc>
                <a:spcPct val="85000"/>
              </a:lnSpc>
              <a:spcBef>
                <a:spcPts val="0"/>
              </a:spcBef>
              <a:spcAft>
                <a:spcPts val="0"/>
              </a:spcAft>
              <a:buClr>
                <a:srgbClr val="C00000"/>
              </a:buClr>
              <a:buSzPts val="4000"/>
              <a:buFont typeface="Arial"/>
              <a:buChar char="»"/>
            </a:pPr>
            <a:r>
              <a:rPr lang="es-ES" sz="4000"/>
              <a:t>El lenguaje corporal</a:t>
            </a:r>
            <a:endParaRPr/>
          </a:p>
          <a:p>
            <a:pPr marL="260604" lvl="1" indent="-257175" algn="l" rtl="0">
              <a:lnSpc>
                <a:spcPct val="85000"/>
              </a:lnSpc>
              <a:spcBef>
                <a:spcPts val="450"/>
              </a:spcBef>
              <a:spcAft>
                <a:spcPts val="0"/>
              </a:spcAft>
              <a:buClr>
                <a:srgbClr val="262626"/>
              </a:buClr>
              <a:buSzPts val="4000"/>
              <a:buChar char=" "/>
            </a:pPr>
            <a:r>
              <a:rPr lang="es-ES" sz="4000"/>
              <a:t>Información no verbal que comunicamos</a:t>
            </a:r>
            <a:endParaRPr/>
          </a:p>
          <a:p>
            <a:pPr marL="411480" lvl="2" indent="-411480" algn="l" rtl="0">
              <a:lnSpc>
                <a:spcPct val="85000"/>
              </a:lnSpc>
              <a:spcBef>
                <a:spcPts val="450"/>
              </a:spcBef>
              <a:spcAft>
                <a:spcPts val="0"/>
              </a:spcAft>
              <a:buClr>
                <a:srgbClr val="262626"/>
              </a:buClr>
              <a:buSzPts val="3200"/>
              <a:buChar char=" "/>
            </a:pPr>
            <a:r>
              <a:rPr lang="es-ES" sz="3200"/>
              <a:t>La mayor parte de la información se expresa a través de las expresiones corporales </a:t>
            </a:r>
            <a:endParaRPr/>
          </a:p>
          <a:p>
            <a:pPr marL="411480" lvl="2" indent="-411480" algn="l" rtl="0">
              <a:lnSpc>
                <a:spcPct val="85000"/>
              </a:lnSpc>
              <a:spcBef>
                <a:spcPts val="450"/>
              </a:spcBef>
              <a:spcAft>
                <a:spcPts val="0"/>
              </a:spcAft>
              <a:buClr>
                <a:srgbClr val="262626"/>
              </a:buClr>
              <a:buSzPts val="3200"/>
              <a:buChar char=" "/>
            </a:pPr>
            <a:r>
              <a:rPr lang="es-ES" sz="3200"/>
              <a:t>Las más importantes son:</a:t>
            </a:r>
            <a:endParaRPr/>
          </a:p>
          <a:p>
            <a:pPr marL="617220" lvl="3" indent="-617220" algn="l" rtl="0">
              <a:lnSpc>
                <a:spcPct val="85000"/>
              </a:lnSpc>
              <a:spcBef>
                <a:spcPts val="450"/>
              </a:spcBef>
              <a:spcAft>
                <a:spcPts val="0"/>
              </a:spcAft>
              <a:buClr>
                <a:srgbClr val="262626"/>
              </a:buClr>
              <a:buSzPts val="2800"/>
              <a:buChar char=" "/>
            </a:pPr>
            <a:r>
              <a:rPr lang="es-ES" sz="2800"/>
              <a:t>Expresiones faciales</a:t>
            </a:r>
            <a:endParaRPr/>
          </a:p>
          <a:p>
            <a:pPr marL="617220" lvl="3" indent="-617220" algn="l" rtl="0">
              <a:lnSpc>
                <a:spcPct val="85000"/>
              </a:lnSpc>
              <a:spcBef>
                <a:spcPts val="450"/>
              </a:spcBef>
              <a:spcAft>
                <a:spcPts val="0"/>
              </a:spcAft>
              <a:buClr>
                <a:srgbClr val="262626"/>
              </a:buClr>
              <a:buSzPts val="2800"/>
              <a:buChar char=" "/>
            </a:pPr>
            <a:r>
              <a:rPr lang="es-ES" sz="2800"/>
              <a:t>Contacto visual</a:t>
            </a:r>
            <a:endParaRPr/>
          </a:p>
          <a:p>
            <a:pPr marL="617220" lvl="3" indent="-617220" algn="l" rtl="0">
              <a:lnSpc>
                <a:spcPct val="85000"/>
              </a:lnSpc>
              <a:spcBef>
                <a:spcPts val="450"/>
              </a:spcBef>
              <a:spcAft>
                <a:spcPts val="0"/>
              </a:spcAft>
              <a:buClr>
                <a:srgbClr val="262626"/>
              </a:buClr>
              <a:buSzPts val="2800"/>
              <a:buChar char=" "/>
            </a:pPr>
            <a:r>
              <a:rPr lang="es-ES" sz="2800"/>
              <a:t>Postura</a:t>
            </a:r>
            <a:endParaRPr/>
          </a:p>
        </p:txBody>
      </p:sp>
      <p:sp>
        <p:nvSpPr>
          <p:cNvPr id="1217" name="Google Shape;1217;p143"/>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218" name="Google Shape;1218;p143"/>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219" name="Google Shape;1219;p143" descr="http://www.primerempleo.com/images/8259.gif"/>
          <p:cNvPicPr preferRelativeResize="0"/>
          <p:nvPr/>
        </p:nvPicPr>
        <p:blipFill rotWithShape="1">
          <a:blip r:embed="rId3">
            <a:alphaModFix/>
          </a:blip>
          <a:srcRect/>
          <a:stretch/>
        </p:blipFill>
        <p:spPr>
          <a:xfrm>
            <a:off x="8433191" y="4149081"/>
            <a:ext cx="3696043" cy="1610519"/>
          </a:xfrm>
          <a:prstGeom prst="rect">
            <a:avLst/>
          </a:prstGeom>
          <a:noFill/>
          <a:ln>
            <a:noFill/>
          </a:ln>
        </p:spPr>
      </p:pic>
      <p:sp>
        <p:nvSpPr>
          <p:cNvPr id="1220" name="Google Shape;1220;p143"/>
          <p:cNvSpPr/>
          <p:nvPr/>
        </p:nvSpPr>
        <p:spPr>
          <a:xfrm>
            <a:off x="5903710" y="6494933"/>
            <a:ext cx="1807467" cy="270523"/>
          </a:xfrm>
          <a:prstGeom prst="rect">
            <a:avLst/>
          </a:prstGeom>
          <a:noFill/>
          <a:ln>
            <a:noFill/>
          </a:ln>
        </p:spPr>
        <p:txBody>
          <a:bodyPr spcFirstLastPara="1" wrap="square" lIns="91425" tIns="45700" rIns="91425" bIns="45700" anchor="t" anchorCtr="0">
            <a:spAutoFit/>
          </a:bodyPr>
          <a:lstStyle/>
          <a:p>
            <a:pPr marL="0" marR="0" lvl="3" indent="0" algn="l" rtl="0">
              <a:lnSpc>
                <a:spcPct val="85000"/>
              </a:lnSpc>
              <a:spcBef>
                <a:spcPts val="0"/>
              </a:spcBef>
              <a:spcAft>
                <a:spcPts val="0"/>
              </a:spcAft>
              <a:buClr>
                <a:srgbClr val="000000"/>
              </a:buClr>
              <a:buSzPts val="1350"/>
              <a:buFont typeface="Arial"/>
              <a:buNone/>
            </a:pPr>
            <a:r>
              <a:rPr lang="es-ES" sz="1350" b="0" i="0" u="none" strike="noStrike" cap="none">
                <a:solidFill>
                  <a:srgbClr val="262626"/>
                </a:solidFill>
                <a:latin typeface="Calibri"/>
                <a:ea typeface="Calibri"/>
                <a:cs typeface="Calibri"/>
                <a:sym typeface="Calibri"/>
              </a:rPr>
              <a:t>Whitten Bentley</a:t>
            </a:r>
            <a:endParaRPr sz="1350" b="0" i="0" u="none" strike="noStrike" cap="none">
              <a:solidFill>
                <a:srgbClr val="262626"/>
              </a:solidFill>
              <a:latin typeface="Calibri"/>
              <a:ea typeface="Calibri"/>
              <a:cs typeface="Calibri"/>
              <a:sym typeface="Calibri"/>
            </a:endParaRPr>
          </a:p>
        </p:txBody>
      </p:sp>
    </p:spTree>
  </p:cSld>
  <p:clrMapOvr>
    <a:masterClrMapping/>
  </p:clrMapOvr>
  <p:transition spd="med">
    <p:fad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144"/>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a:t>Planeación Conjunta de Requerimientos (JRP)</a:t>
            </a:r>
            <a:endParaRPr/>
          </a:p>
        </p:txBody>
      </p:sp>
      <p:sp>
        <p:nvSpPr>
          <p:cNvPr id="1226" name="Google Shape;1226;p144"/>
          <p:cNvSpPr txBox="1">
            <a:spLocks noGrp="1"/>
          </p:cNvSpPr>
          <p:nvPr>
            <p:ph type="body" idx="1"/>
          </p:nvPr>
        </p:nvSpPr>
        <p:spPr>
          <a:xfrm>
            <a:off x="770506" y="1916832"/>
            <a:ext cx="10049514" cy="4104456"/>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SzPts val="2400"/>
              <a:buNone/>
            </a:pPr>
            <a:r>
              <a:rPr lang="es-ES" sz="2400">
                <a:solidFill>
                  <a:schemeClr val="dk1"/>
                </a:solidFill>
              </a:rPr>
              <a:t>Proceso mediante el cual se conducen reuniones de grupo altamente estructurados con el propósito de analizar problemas y definir requerimientos </a:t>
            </a:r>
            <a:endParaRPr/>
          </a:p>
          <a:p>
            <a:pPr marL="68580" lvl="0" indent="0" algn="l" rtl="0">
              <a:lnSpc>
                <a:spcPct val="85000"/>
              </a:lnSpc>
              <a:spcBef>
                <a:spcPts val="975"/>
              </a:spcBef>
              <a:spcAft>
                <a:spcPts val="0"/>
              </a:spcAft>
              <a:buSzPts val="2400"/>
              <a:buNone/>
            </a:pPr>
            <a:endParaRPr sz="2400">
              <a:solidFill>
                <a:schemeClr val="dk1"/>
              </a:solidFill>
            </a:endParaRPr>
          </a:p>
          <a:p>
            <a:pPr marL="68580" lvl="0" indent="-152400" algn="l" rtl="0">
              <a:lnSpc>
                <a:spcPct val="85000"/>
              </a:lnSpc>
              <a:spcBef>
                <a:spcPts val="975"/>
              </a:spcBef>
              <a:spcAft>
                <a:spcPts val="0"/>
              </a:spcAft>
              <a:buSzPts val="2400"/>
              <a:buChar char="»"/>
            </a:pPr>
            <a:r>
              <a:rPr lang="es-ES" sz="2400">
                <a:solidFill>
                  <a:schemeClr val="dk1"/>
                </a:solidFill>
              </a:rPr>
              <a:t>Requiere de extenso entrenamiento</a:t>
            </a:r>
            <a:endParaRPr/>
          </a:p>
          <a:p>
            <a:pPr marL="68580" lvl="0" indent="-152400" algn="l" rtl="0">
              <a:lnSpc>
                <a:spcPct val="85000"/>
              </a:lnSpc>
              <a:spcBef>
                <a:spcPts val="975"/>
              </a:spcBef>
              <a:spcAft>
                <a:spcPts val="0"/>
              </a:spcAft>
              <a:buSzPts val="2400"/>
              <a:buChar char="»"/>
            </a:pPr>
            <a:r>
              <a:rPr lang="es-ES" sz="2400">
                <a:solidFill>
                  <a:schemeClr val="dk1"/>
                </a:solidFill>
              </a:rPr>
              <a:t>Reduce el tiempo de exploración de requisitos</a:t>
            </a:r>
            <a:endParaRPr/>
          </a:p>
          <a:p>
            <a:pPr marL="68580" lvl="0" indent="-152400" algn="l" rtl="0">
              <a:lnSpc>
                <a:spcPct val="85000"/>
              </a:lnSpc>
              <a:spcBef>
                <a:spcPts val="975"/>
              </a:spcBef>
              <a:spcAft>
                <a:spcPts val="0"/>
              </a:spcAft>
              <a:buSzPts val="2400"/>
              <a:buChar char="»"/>
            </a:pPr>
            <a:r>
              <a:rPr lang="es-ES" sz="2400">
                <a:solidFill>
                  <a:schemeClr val="dk1"/>
                </a:solidFill>
              </a:rPr>
              <a:t>Amplia participación de los integrantes </a:t>
            </a:r>
            <a:endParaRPr/>
          </a:p>
          <a:p>
            <a:pPr marL="68580" lvl="0" indent="-152400" algn="l" rtl="0">
              <a:lnSpc>
                <a:spcPct val="85000"/>
              </a:lnSpc>
              <a:spcBef>
                <a:spcPts val="975"/>
              </a:spcBef>
              <a:spcAft>
                <a:spcPts val="0"/>
              </a:spcAft>
              <a:buSzPts val="2400"/>
              <a:buChar char="»"/>
            </a:pPr>
            <a:r>
              <a:rPr lang="es-ES" sz="2400">
                <a:solidFill>
                  <a:schemeClr val="dk1"/>
                </a:solidFill>
              </a:rPr>
              <a:t>Se trabaja sobre lo que se va generando</a:t>
            </a:r>
            <a:endParaRPr/>
          </a:p>
          <a:p>
            <a:pPr marL="68580" lvl="0" indent="-152400" algn="l" rtl="0">
              <a:lnSpc>
                <a:spcPct val="85000"/>
              </a:lnSpc>
              <a:spcBef>
                <a:spcPts val="975"/>
              </a:spcBef>
              <a:spcAft>
                <a:spcPts val="0"/>
              </a:spcAft>
              <a:buSzPts val="2400"/>
              <a:buChar char="»"/>
            </a:pPr>
            <a:r>
              <a:rPr lang="es-ES" sz="2400">
                <a:solidFill>
                  <a:schemeClr val="dk1"/>
                </a:solidFill>
              </a:rPr>
              <a:t>Alguna bibliografía la menciona como JAD (Joint Application Design)</a:t>
            </a:r>
            <a:endParaRPr/>
          </a:p>
        </p:txBody>
      </p:sp>
      <p:sp>
        <p:nvSpPr>
          <p:cNvPr id="1227" name="Google Shape;1227;p144"/>
          <p:cNvSpPr txBox="1">
            <a:spLocks noGrp="1"/>
          </p:cNvSpPr>
          <p:nvPr>
            <p:ph type="ftr" idx="11"/>
          </p:nvPr>
        </p:nvSpPr>
        <p:spPr>
          <a:xfrm>
            <a:off x="6698666" y="6308729"/>
            <a:ext cx="4724344" cy="3651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228" name="Google Shape;1228;p144"/>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solidFill>
                  <a:srgbClr val="FFBFBF"/>
                </a:solidFill>
              </a:rPr>
              <a:t>83</a:t>
            </a:fld>
            <a:endParaRPr>
              <a:solidFill>
                <a:srgbClr val="FFBFBF"/>
              </a:solidFill>
            </a:endParaRPr>
          </a:p>
        </p:txBody>
      </p:sp>
      <p:pic>
        <p:nvPicPr>
          <p:cNvPr id="1229" name="Google Shape;1229;p144" descr="http://blog.commlabindia.com/wp-content/uploads/2011/11/methods-to-organize.jpg"/>
          <p:cNvPicPr preferRelativeResize="0"/>
          <p:nvPr/>
        </p:nvPicPr>
        <p:blipFill rotWithShape="1">
          <a:blip r:embed="rId3">
            <a:alphaModFix/>
          </a:blip>
          <a:srcRect/>
          <a:stretch/>
        </p:blipFill>
        <p:spPr>
          <a:xfrm>
            <a:off x="8940254" y="2780928"/>
            <a:ext cx="2390862" cy="1905000"/>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sp>
        <p:nvSpPr>
          <p:cNvPr id="1234" name="Google Shape;1234;p145"/>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a:t>Planeación Conjunta de Requerimientos (JRP)</a:t>
            </a:r>
            <a:endParaRPr/>
          </a:p>
        </p:txBody>
      </p:sp>
      <p:sp>
        <p:nvSpPr>
          <p:cNvPr id="1235" name="Google Shape;1235;p145"/>
          <p:cNvSpPr txBox="1">
            <a:spLocks noGrp="1"/>
          </p:cNvSpPr>
          <p:nvPr>
            <p:ph type="body" idx="1"/>
          </p:nvPr>
        </p:nvSpPr>
        <p:spPr>
          <a:xfrm>
            <a:off x="842804" y="2060848"/>
            <a:ext cx="9977215" cy="3240360"/>
          </a:xfrm>
          <a:prstGeom prst="rect">
            <a:avLst/>
          </a:prstGeom>
          <a:noFill/>
          <a:ln>
            <a:noFill/>
          </a:ln>
        </p:spPr>
        <p:txBody>
          <a:bodyPr spcFirstLastPara="1" wrap="square" lIns="91425" tIns="45700" rIns="91425" bIns="45700" anchor="t" anchorCtr="0">
            <a:normAutofit/>
          </a:bodyPr>
          <a:lstStyle/>
          <a:p>
            <a:pPr marL="68580" lvl="0" indent="-177800" algn="l" rtl="0">
              <a:lnSpc>
                <a:spcPct val="75000"/>
              </a:lnSpc>
              <a:spcBef>
                <a:spcPts val="0"/>
              </a:spcBef>
              <a:spcAft>
                <a:spcPts val="0"/>
              </a:spcAft>
              <a:buSzPts val="2800"/>
              <a:buChar char="»"/>
            </a:pPr>
            <a:r>
              <a:rPr lang="es-ES" sz="2800">
                <a:solidFill>
                  <a:schemeClr val="dk1"/>
                </a:solidFill>
              </a:rPr>
              <a:t>Ventajas</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Ahorro de tiempo</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Usuarios involucrados</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Desarrollos creativos</a:t>
            </a:r>
            <a:endParaRPr sz="2800">
              <a:solidFill>
                <a:schemeClr val="dk1"/>
              </a:solidFill>
            </a:endParaRPr>
          </a:p>
          <a:p>
            <a:pPr marL="68580" lvl="0" indent="0" algn="l" rtl="0">
              <a:lnSpc>
                <a:spcPct val="75000"/>
              </a:lnSpc>
              <a:spcBef>
                <a:spcPts val="975"/>
              </a:spcBef>
              <a:spcAft>
                <a:spcPts val="0"/>
              </a:spcAft>
              <a:buSzPts val="2800"/>
              <a:buNone/>
            </a:pPr>
            <a:endParaRPr sz="2800">
              <a:solidFill>
                <a:schemeClr val="dk1"/>
              </a:solidFill>
            </a:endParaRPr>
          </a:p>
          <a:p>
            <a:pPr marL="68580" lvl="0" indent="-177800" algn="l" rtl="0">
              <a:lnSpc>
                <a:spcPct val="75000"/>
              </a:lnSpc>
              <a:spcBef>
                <a:spcPts val="975"/>
              </a:spcBef>
              <a:spcAft>
                <a:spcPts val="0"/>
              </a:spcAft>
              <a:buSzPts val="2800"/>
              <a:buChar char="»"/>
            </a:pPr>
            <a:r>
              <a:rPr lang="es-ES" sz="2800">
                <a:solidFill>
                  <a:schemeClr val="dk1"/>
                </a:solidFill>
              </a:rPr>
              <a:t>Desventajas</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Es difícil organizar los horarios de los involucrados</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Es complejo encontrar un grupo de participantes integrados y organizados</a:t>
            </a:r>
            <a:endParaRPr/>
          </a:p>
          <a:p>
            <a:pPr marL="68580" lvl="0" indent="0" algn="l" rtl="0">
              <a:lnSpc>
                <a:spcPct val="75000"/>
              </a:lnSpc>
              <a:spcBef>
                <a:spcPts val="975"/>
              </a:spcBef>
              <a:spcAft>
                <a:spcPts val="0"/>
              </a:spcAft>
              <a:buSzPts val="2400"/>
              <a:buNone/>
            </a:pPr>
            <a:endParaRPr sz="2400">
              <a:solidFill>
                <a:schemeClr val="dk1"/>
              </a:solidFill>
            </a:endParaRPr>
          </a:p>
        </p:txBody>
      </p:sp>
      <p:sp>
        <p:nvSpPr>
          <p:cNvPr id="1236" name="Google Shape;1236;p145"/>
          <p:cNvSpPr txBox="1">
            <a:spLocks noGrp="1"/>
          </p:cNvSpPr>
          <p:nvPr>
            <p:ph type="ftr" idx="11"/>
          </p:nvPr>
        </p:nvSpPr>
        <p:spPr>
          <a:xfrm>
            <a:off x="6698666" y="6308729"/>
            <a:ext cx="4724344" cy="3651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237" name="Google Shape;1237;p145"/>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solidFill>
                  <a:srgbClr val="FFBFBF"/>
                </a:solidFill>
              </a:rPr>
              <a:t>84</a:t>
            </a:fld>
            <a:endParaRPr>
              <a:solidFill>
                <a:srgbClr val="FFBFBF"/>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241"/>
        <p:cNvGrpSpPr/>
        <p:nvPr/>
      </p:nvGrpSpPr>
      <p:grpSpPr>
        <a:xfrm>
          <a:off x="0" y="0"/>
          <a:ext cx="0" cy="0"/>
          <a:chOff x="0" y="0"/>
          <a:chExt cx="0" cy="0"/>
        </a:xfrm>
      </p:grpSpPr>
      <p:sp>
        <p:nvSpPr>
          <p:cNvPr id="1242" name="Google Shape;1242;p146"/>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endParaRPr/>
          </a:p>
        </p:txBody>
      </p:sp>
      <p:sp>
        <p:nvSpPr>
          <p:cNvPr id="1243" name="Google Shape;1243;p146"/>
          <p:cNvSpPr txBox="1">
            <a:spLocks noGrp="1"/>
          </p:cNvSpPr>
          <p:nvPr>
            <p:ph type="body" idx="1"/>
          </p:nvPr>
        </p:nvSpPr>
        <p:spPr>
          <a:xfrm>
            <a:off x="529510" y="260648"/>
            <a:ext cx="10902407" cy="5976664"/>
          </a:xfrm>
          <a:prstGeom prst="rect">
            <a:avLst/>
          </a:prstGeom>
          <a:noFill/>
          <a:ln>
            <a:noFill/>
          </a:ln>
        </p:spPr>
        <p:txBody>
          <a:bodyPr spcFirstLastPara="1" wrap="square" lIns="91425" tIns="45700" rIns="91425" bIns="45700" anchor="t" anchorCtr="0">
            <a:normAutofit/>
          </a:bodyPr>
          <a:lstStyle/>
          <a:p>
            <a:pPr marL="68580" lvl="0" indent="0" algn="l" rtl="0">
              <a:lnSpc>
                <a:spcPct val="85000"/>
              </a:lnSpc>
              <a:spcBef>
                <a:spcPts val="0"/>
              </a:spcBef>
              <a:spcAft>
                <a:spcPts val="0"/>
              </a:spcAft>
              <a:buSzPts val="1800"/>
              <a:buNone/>
            </a:pPr>
            <a:endParaRPr/>
          </a:p>
        </p:txBody>
      </p:sp>
      <p:sp>
        <p:nvSpPr>
          <p:cNvPr id="1244" name="Google Shape;1244;p146"/>
          <p:cNvSpPr txBox="1">
            <a:spLocks noGrp="1"/>
          </p:cNvSpPr>
          <p:nvPr>
            <p:ph type="body" idx="2"/>
          </p:nvPr>
        </p:nvSpPr>
        <p:spPr>
          <a:xfrm>
            <a:off x="529513" y="6309320"/>
            <a:ext cx="4207910" cy="357190"/>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SzPts val="1400"/>
              <a:buNone/>
            </a:pPr>
            <a:endParaRPr/>
          </a:p>
        </p:txBody>
      </p:sp>
      <p:sp>
        <p:nvSpPr>
          <p:cNvPr id="1245" name="Google Shape;1245;p146"/>
          <p:cNvSpPr txBox="1">
            <a:spLocks noGrp="1"/>
          </p:cNvSpPr>
          <p:nvPr>
            <p:ph type="ftr" idx="11"/>
          </p:nvPr>
        </p:nvSpPr>
        <p:spPr>
          <a:xfrm>
            <a:off x="6698666" y="6308729"/>
            <a:ext cx="4724344" cy="3651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246" name="Google Shape;1246;p146"/>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85</a:t>
            </a:fld>
            <a:endParaRPr/>
          </a:p>
        </p:txBody>
      </p:sp>
      <p:pic>
        <p:nvPicPr>
          <p:cNvPr id="1247" name="Google Shape;1247;p146"/>
          <p:cNvPicPr preferRelativeResize="0"/>
          <p:nvPr/>
        </p:nvPicPr>
        <p:blipFill rotWithShape="1">
          <a:blip r:embed="rId3">
            <a:alphaModFix/>
          </a:blip>
          <a:srcRect l="1860" t="8180" r="5069" b="4869"/>
          <a:stretch/>
        </p:blipFill>
        <p:spPr>
          <a:xfrm>
            <a:off x="1898322" y="53750"/>
            <a:ext cx="8242047" cy="5832649"/>
          </a:xfrm>
          <a:prstGeom prst="rect">
            <a:avLst/>
          </a:prstGeom>
          <a:noFill/>
          <a:ln>
            <a:noFill/>
          </a:ln>
        </p:spPr>
      </p:pic>
      <p:sp>
        <p:nvSpPr>
          <p:cNvPr id="1248" name="Google Shape;1248;p146"/>
          <p:cNvSpPr/>
          <p:nvPr/>
        </p:nvSpPr>
        <p:spPr>
          <a:xfrm>
            <a:off x="6988190" y="620688"/>
            <a:ext cx="3722871" cy="1332728"/>
          </a:xfrm>
          <a:prstGeom prst="wedgeRoundRectCallout">
            <a:avLst>
              <a:gd name="adj1" fmla="val 10709"/>
              <a:gd name="adj2" fmla="val 163639"/>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Facilitador: </a:t>
            </a:r>
            <a:r>
              <a:rPr lang="es-ES" sz="1600" b="0" i="0" u="none" strike="noStrike" cap="none">
                <a:solidFill>
                  <a:schemeClr val="dk1"/>
                </a:solidFill>
                <a:latin typeface="Calibri"/>
                <a:ea typeface="Calibri"/>
                <a:cs typeface="Calibri"/>
                <a:sym typeface="Calibri"/>
              </a:rPr>
              <a:t>Dirige las sesiones y tiene amplias habilidades de comunicación  y negociación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9" name="Google Shape;1249;p146"/>
          <p:cNvSpPr/>
          <p:nvPr/>
        </p:nvSpPr>
        <p:spPr>
          <a:xfrm>
            <a:off x="3050745" y="710761"/>
            <a:ext cx="3722871" cy="1332728"/>
          </a:xfrm>
          <a:prstGeom prst="wedgeRoundRectCallout">
            <a:avLst>
              <a:gd name="adj1" fmla="val 22084"/>
              <a:gd name="adj2" fmla="val 137766"/>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Usuarios y Gerentes </a:t>
            </a:r>
            <a:r>
              <a:rPr lang="es-ES" sz="1800" b="0" i="0" u="none" strike="noStrike" cap="none">
                <a:solidFill>
                  <a:schemeClr val="dk1"/>
                </a:solidFill>
                <a:latin typeface="Calibri"/>
                <a:ea typeface="Calibri"/>
                <a:cs typeface="Calibri"/>
                <a:sym typeface="Calibri"/>
              </a:rPr>
              <a:t>:</a:t>
            </a:r>
            <a:r>
              <a:rPr lang="es-ES" sz="1600" b="0" i="0" u="none" strike="noStrike" cap="none">
                <a:solidFill>
                  <a:schemeClr val="dk1"/>
                </a:solidFill>
                <a:latin typeface="Calibri"/>
                <a:ea typeface="Calibri"/>
                <a:cs typeface="Calibri"/>
                <a:sym typeface="Calibri"/>
              </a:rPr>
              <a:t>Los usuarios comunican los requerimientos y los gerentes los aprueban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50" name="Google Shape;1250;p146"/>
          <p:cNvSpPr/>
          <p:nvPr/>
        </p:nvSpPr>
        <p:spPr>
          <a:xfrm>
            <a:off x="2544257" y="4221088"/>
            <a:ext cx="3504052" cy="1034132"/>
          </a:xfrm>
          <a:prstGeom prst="wedgeRoundRectCallout">
            <a:avLst>
              <a:gd name="adj1" fmla="val 89527"/>
              <a:gd name="adj2" fmla="val 77444"/>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Secretarios</a:t>
            </a:r>
            <a:r>
              <a:rPr lang="es-ES" sz="1800" b="0" i="0" u="none" strike="noStrike" cap="none">
                <a:solidFill>
                  <a:schemeClr val="dk1"/>
                </a:solidFill>
                <a:latin typeface="Calibri"/>
                <a:ea typeface="Calibri"/>
                <a:cs typeface="Calibri"/>
                <a:sym typeface="Calibri"/>
              </a:rPr>
              <a:t>: </a:t>
            </a:r>
            <a:r>
              <a:rPr lang="es-ES" sz="1600" b="0" i="0" u="none" strike="noStrike" cap="none">
                <a:solidFill>
                  <a:schemeClr val="dk1"/>
                </a:solidFill>
                <a:latin typeface="Calibri"/>
                <a:ea typeface="Calibri"/>
                <a:cs typeface="Calibri"/>
                <a:sym typeface="Calibri"/>
              </a:rPr>
              <a:t>Llevan el registro de la sesión y van publicando los resultados realizados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51" name="Google Shape;1251;p146"/>
          <p:cNvSpPr/>
          <p:nvPr/>
        </p:nvSpPr>
        <p:spPr>
          <a:xfrm>
            <a:off x="1510711" y="3212976"/>
            <a:ext cx="3236222" cy="788864"/>
          </a:xfrm>
          <a:prstGeom prst="wedgeRoundRectCallout">
            <a:avLst>
              <a:gd name="adj1" fmla="val -26617"/>
              <a:gd name="adj2" fmla="val 183022"/>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Equipos de TI </a:t>
            </a:r>
            <a:r>
              <a:rPr lang="es-ES" sz="1800" b="0" i="0" u="none" strike="noStrike" cap="none">
                <a:solidFill>
                  <a:schemeClr val="dk1"/>
                </a:solidFill>
                <a:latin typeface="Calibri"/>
                <a:ea typeface="Calibri"/>
                <a:cs typeface="Calibri"/>
                <a:sym typeface="Calibri"/>
              </a:rPr>
              <a:t>:</a:t>
            </a:r>
            <a:r>
              <a:rPr lang="es-ES" sz="1600" b="0" i="0" u="none" strike="noStrike" cap="none">
                <a:solidFill>
                  <a:schemeClr val="dk1"/>
                </a:solidFill>
                <a:latin typeface="Calibri"/>
                <a:ea typeface="Calibri"/>
                <a:cs typeface="Calibri"/>
                <a:sym typeface="Calibri"/>
              </a:rPr>
              <a:t>Escuchan y toman nota de los requerimientos </a:t>
            </a:r>
            <a:endParaRPr sz="1800" b="0" i="0" u="none" strike="noStrike" cap="none">
              <a:solidFill>
                <a:schemeClr val="lt1"/>
              </a:solidFill>
              <a:latin typeface="Calibri"/>
              <a:ea typeface="Calibri"/>
              <a:cs typeface="Calibri"/>
              <a:sym typeface="Calibri"/>
            </a:endParaRPr>
          </a:p>
        </p:txBody>
      </p:sp>
      <p:sp>
        <p:nvSpPr>
          <p:cNvPr id="1252" name="Google Shape;1252;p146"/>
          <p:cNvSpPr/>
          <p:nvPr/>
        </p:nvSpPr>
        <p:spPr>
          <a:xfrm>
            <a:off x="2971620" y="47299"/>
            <a:ext cx="4398135" cy="1332728"/>
          </a:xfrm>
          <a:prstGeom prst="wedgeRoundRectCallout">
            <a:avLst>
              <a:gd name="adj1" fmla="val 29891"/>
              <a:gd name="adj2" fmla="val 47775"/>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Patrocinador :</a:t>
            </a:r>
            <a:r>
              <a:rPr lang="es-ES" sz="1600" b="0" i="0" u="none" strike="noStrike" cap="none">
                <a:solidFill>
                  <a:schemeClr val="dk1"/>
                </a:solidFill>
                <a:latin typeface="Calibri"/>
                <a:ea typeface="Calibri"/>
                <a:cs typeface="Calibri"/>
                <a:sym typeface="Calibri"/>
              </a:rPr>
              <a:t>Miembro de la dirección con autoridad sobre los departamentos que participan, es el responsable del proyecto, toma las decisiones finales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53" name="Google Shape;1253;p146"/>
          <p:cNvSpPr txBox="1"/>
          <p:nvPr/>
        </p:nvSpPr>
        <p:spPr>
          <a:xfrm>
            <a:off x="8422081" y="101940"/>
            <a:ext cx="181419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s-ES" sz="2400" b="0" i="0" u="none" strike="noStrike" cap="none">
                <a:solidFill>
                  <a:schemeClr val="dk1"/>
                </a:solidFill>
                <a:latin typeface="Calibri"/>
                <a:ea typeface="Calibri"/>
                <a:cs typeface="Calibri"/>
                <a:sym typeface="Calibri"/>
              </a:rPr>
              <a:t>Participantes</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52"/>
                                        </p:tgtEl>
                                        <p:attrNameLst>
                                          <p:attrName>style.visibility</p:attrName>
                                        </p:attrNameLst>
                                      </p:cBhvr>
                                      <p:to>
                                        <p:strVal val="visible"/>
                                      </p:to>
                                    </p:set>
                                    <p:animEffect transition="in" filter="fade">
                                      <p:cBhvr>
                                        <p:cTn id="7" dur="500"/>
                                        <p:tgtEl>
                                          <p:spTgt spid="125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4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24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25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2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sp>
        <p:nvSpPr>
          <p:cNvPr id="1258" name="Google Shape;1258;p147"/>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a:t>Planeación Conjunta de Requerimientos (JRP)</a:t>
            </a:r>
            <a:endParaRPr/>
          </a:p>
        </p:txBody>
      </p:sp>
      <p:sp>
        <p:nvSpPr>
          <p:cNvPr id="1259" name="Google Shape;1259;p147"/>
          <p:cNvSpPr txBox="1">
            <a:spLocks noGrp="1"/>
          </p:cNvSpPr>
          <p:nvPr>
            <p:ph type="body" idx="1"/>
          </p:nvPr>
        </p:nvSpPr>
        <p:spPr>
          <a:xfrm>
            <a:off x="1059700" y="2060848"/>
            <a:ext cx="8748138" cy="3240360"/>
          </a:xfrm>
          <a:prstGeom prst="rect">
            <a:avLst/>
          </a:prstGeom>
          <a:noFill/>
          <a:ln>
            <a:noFill/>
          </a:ln>
        </p:spPr>
        <p:txBody>
          <a:bodyPr spcFirstLastPara="1" wrap="square" lIns="91425" tIns="45700" rIns="91425" bIns="45700" anchor="t" anchorCtr="0">
            <a:normAutofit/>
          </a:bodyPr>
          <a:lstStyle/>
          <a:p>
            <a:pPr marL="68580" lvl="0" indent="-152400" algn="l" rtl="0">
              <a:lnSpc>
                <a:spcPct val="85000"/>
              </a:lnSpc>
              <a:spcBef>
                <a:spcPts val="0"/>
              </a:spcBef>
              <a:spcAft>
                <a:spcPts val="0"/>
              </a:spcAft>
              <a:buSzPts val="2400"/>
              <a:buChar char="»"/>
            </a:pPr>
            <a:r>
              <a:rPr lang="es-ES" sz="2400">
                <a:solidFill>
                  <a:schemeClr val="dk1"/>
                </a:solidFill>
              </a:rPr>
              <a:t>Cómo planear las sesiones de JRP</a:t>
            </a:r>
            <a:endParaRPr/>
          </a:p>
          <a:p>
            <a:pPr marL="260604" lvl="1" indent="-257175" algn="l" rtl="0">
              <a:lnSpc>
                <a:spcPct val="85000"/>
              </a:lnSpc>
              <a:spcBef>
                <a:spcPts val="450"/>
              </a:spcBef>
              <a:spcAft>
                <a:spcPts val="0"/>
              </a:spcAft>
              <a:buClr>
                <a:schemeClr val="dk1"/>
              </a:buClr>
              <a:buSzPts val="2000"/>
              <a:buChar char=" "/>
            </a:pPr>
            <a:r>
              <a:rPr lang="es-ES" sz="2000">
                <a:solidFill>
                  <a:schemeClr val="dk1"/>
                </a:solidFill>
              </a:rPr>
              <a:t>Selección de una ubicación para las sesiones de JRP</a:t>
            </a:r>
            <a:endParaRPr/>
          </a:p>
          <a:p>
            <a:pPr marL="260604" lvl="1" indent="-257175" algn="l" rtl="0">
              <a:lnSpc>
                <a:spcPct val="85000"/>
              </a:lnSpc>
              <a:spcBef>
                <a:spcPts val="450"/>
              </a:spcBef>
              <a:spcAft>
                <a:spcPts val="0"/>
              </a:spcAft>
              <a:buClr>
                <a:schemeClr val="dk1"/>
              </a:buClr>
              <a:buSzPts val="2000"/>
              <a:buChar char=" "/>
            </a:pPr>
            <a:r>
              <a:rPr lang="es-ES" sz="2000">
                <a:solidFill>
                  <a:schemeClr val="dk1"/>
                </a:solidFill>
              </a:rPr>
              <a:t>Selección de los participantes</a:t>
            </a:r>
            <a:endParaRPr/>
          </a:p>
          <a:p>
            <a:pPr marL="260604" lvl="1" indent="-257175" algn="l" rtl="0">
              <a:lnSpc>
                <a:spcPct val="85000"/>
              </a:lnSpc>
              <a:spcBef>
                <a:spcPts val="450"/>
              </a:spcBef>
              <a:spcAft>
                <a:spcPts val="0"/>
              </a:spcAft>
              <a:buClr>
                <a:schemeClr val="dk1"/>
              </a:buClr>
              <a:buSzPts val="2000"/>
              <a:buChar char=" "/>
            </a:pPr>
            <a:r>
              <a:rPr lang="es-ES" sz="2000">
                <a:solidFill>
                  <a:schemeClr val="dk1"/>
                </a:solidFill>
              </a:rPr>
              <a:t>Preparar la agenda</a:t>
            </a:r>
            <a:endParaRPr/>
          </a:p>
          <a:p>
            <a:pPr marL="68580" lvl="0" indent="0" algn="l" rtl="0">
              <a:lnSpc>
                <a:spcPct val="85000"/>
              </a:lnSpc>
              <a:spcBef>
                <a:spcPts val="975"/>
              </a:spcBef>
              <a:spcAft>
                <a:spcPts val="0"/>
              </a:spcAft>
              <a:buSzPts val="2400"/>
              <a:buNone/>
            </a:pPr>
            <a:endParaRPr sz="2400">
              <a:solidFill>
                <a:schemeClr val="dk1"/>
              </a:solidFill>
            </a:endParaRPr>
          </a:p>
        </p:txBody>
      </p:sp>
      <p:sp>
        <p:nvSpPr>
          <p:cNvPr id="1260" name="Google Shape;1260;p147"/>
          <p:cNvSpPr txBox="1">
            <a:spLocks noGrp="1"/>
          </p:cNvSpPr>
          <p:nvPr>
            <p:ph type="ftr" idx="11"/>
          </p:nvPr>
        </p:nvSpPr>
        <p:spPr>
          <a:xfrm>
            <a:off x="6698666" y="6308729"/>
            <a:ext cx="4724344" cy="3651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261" name="Google Shape;1261;p147"/>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solidFill>
                  <a:srgbClr val="FFBFBF"/>
                </a:solidFill>
              </a:rPr>
              <a:t>86</a:t>
            </a:fld>
            <a:endParaRPr>
              <a:solidFill>
                <a:srgbClr val="FFBFBF"/>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148"/>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endParaRPr/>
          </a:p>
        </p:txBody>
      </p:sp>
      <p:sp>
        <p:nvSpPr>
          <p:cNvPr id="1267" name="Google Shape;1267;p148"/>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6000"/>
              <a:buNone/>
            </a:pPr>
            <a:fld id="{00000000-1234-1234-1234-123412341234}" type="slidenum">
              <a:rPr lang="es-ES"/>
              <a:t>87</a:t>
            </a:fld>
            <a:endParaRPr/>
          </a:p>
        </p:txBody>
      </p:sp>
      <p:sp>
        <p:nvSpPr>
          <p:cNvPr id="1268" name="Google Shape;1268;p148"/>
          <p:cNvSpPr txBox="1">
            <a:spLocks noGrp="1"/>
          </p:cNvSpPr>
          <p:nvPr>
            <p:ph type="ftr" idx="11"/>
          </p:nvPr>
        </p:nvSpPr>
        <p:spPr>
          <a:xfrm>
            <a:off x="169663" y="6554698"/>
            <a:ext cx="3348192" cy="303303"/>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pic>
        <p:nvPicPr>
          <p:cNvPr id="1269" name="Google Shape;1269;p148" descr="http://coursewares.mju.ac.th:81/e-learning48/bt321/Image/PicChapter/6-1.jpg"/>
          <p:cNvPicPr preferRelativeResize="0"/>
          <p:nvPr/>
        </p:nvPicPr>
        <p:blipFill rotWithShape="1">
          <a:blip r:embed="rId3">
            <a:alphaModFix/>
          </a:blip>
          <a:srcRect/>
          <a:stretch/>
        </p:blipFill>
        <p:spPr>
          <a:xfrm>
            <a:off x="2467165" y="1196752"/>
            <a:ext cx="7500091" cy="4392488"/>
          </a:xfrm>
          <a:prstGeom prst="rect">
            <a:avLst/>
          </a:prstGeom>
          <a:noFill/>
          <a:ln>
            <a:noFill/>
          </a:ln>
        </p:spPr>
      </p:pic>
      <p:sp>
        <p:nvSpPr>
          <p:cNvPr id="1270" name="Google Shape;1270;p148"/>
          <p:cNvSpPr txBox="1"/>
          <p:nvPr/>
        </p:nvSpPr>
        <p:spPr>
          <a:xfrm>
            <a:off x="1101709" y="286606"/>
            <a:ext cx="10099001" cy="725378"/>
          </a:xfrm>
          <a:prstGeom prst="rect">
            <a:avLst/>
          </a:prstGeom>
          <a:noFill/>
          <a:ln>
            <a:noFill/>
          </a:ln>
        </p:spPr>
        <p:txBody>
          <a:bodyPr spcFirstLastPara="1" wrap="square" lIns="91425" tIns="45700" rIns="91425" bIns="45700" anchor="t" anchorCtr="0">
            <a:noAutofit/>
          </a:bodyPr>
          <a:lstStyle/>
          <a:p>
            <a:pPr marL="0" marR="0" lvl="0" indent="0" algn="l" rtl="0">
              <a:lnSpc>
                <a:spcPct val="85000"/>
              </a:lnSpc>
              <a:spcBef>
                <a:spcPts val="0"/>
              </a:spcBef>
              <a:spcAft>
                <a:spcPts val="0"/>
              </a:spcAft>
              <a:buClr>
                <a:schemeClr val="accent1"/>
              </a:buClr>
              <a:buSzPts val="3600"/>
              <a:buFont typeface="Calibri"/>
              <a:buNone/>
            </a:pPr>
            <a:r>
              <a:rPr lang="es-ES" sz="3600" b="0" i="0" u="none" strike="noStrike" cap="none">
                <a:solidFill>
                  <a:schemeClr val="accent1"/>
                </a:solidFill>
                <a:latin typeface="Calibri"/>
                <a:ea typeface="Calibri"/>
                <a:cs typeface="Calibri"/>
                <a:sym typeface="Calibri"/>
              </a:rPr>
              <a:t>Espacio para el JRP</a:t>
            </a:r>
            <a:endParaRPr sz="3600" b="0" i="0" u="none" strike="noStrike" cap="none">
              <a:solidFill>
                <a:schemeClr val="accent1"/>
              </a:solidFill>
              <a:latin typeface="Calibri"/>
              <a:ea typeface="Calibri"/>
              <a:cs typeface="Calibri"/>
              <a:sym typeface="Calibri"/>
            </a:endParaRPr>
          </a:p>
        </p:txBody>
      </p:sp>
    </p:spTree>
  </p:cSld>
  <p:clrMapOvr>
    <a:masterClrMapping/>
  </p:clrMapOvr>
  <p:transition spd="med">
    <p:fad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274"/>
        <p:cNvGrpSpPr/>
        <p:nvPr/>
      </p:nvGrpSpPr>
      <p:grpSpPr>
        <a:xfrm>
          <a:off x="0" y="0"/>
          <a:ext cx="0" cy="0"/>
          <a:chOff x="0" y="0"/>
          <a:chExt cx="0" cy="0"/>
        </a:xfrm>
      </p:grpSpPr>
      <p:sp>
        <p:nvSpPr>
          <p:cNvPr id="1275" name="Google Shape;1275;p149"/>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a:t>Planeación Conjunta de Requerimientos (JRP)</a:t>
            </a:r>
            <a:endParaRPr/>
          </a:p>
        </p:txBody>
      </p:sp>
      <p:sp>
        <p:nvSpPr>
          <p:cNvPr id="1276" name="Google Shape;1276;p149"/>
          <p:cNvSpPr txBox="1">
            <a:spLocks noGrp="1"/>
          </p:cNvSpPr>
          <p:nvPr>
            <p:ph type="body" idx="1"/>
          </p:nvPr>
        </p:nvSpPr>
        <p:spPr>
          <a:xfrm>
            <a:off x="842804" y="2276872"/>
            <a:ext cx="7446762" cy="357190"/>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SzPts val="2400"/>
              <a:buNone/>
            </a:pPr>
            <a:r>
              <a:rPr lang="es-ES" sz="2400">
                <a:solidFill>
                  <a:schemeClr val="dk1"/>
                </a:solidFill>
              </a:rPr>
              <a:t>Beneficios del JRP</a:t>
            </a:r>
            <a:endParaRPr/>
          </a:p>
          <a:p>
            <a:pPr marL="68580" lvl="0" indent="-152400" algn="l" rtl="0">
              <a:lnSpc>
                <a:spcPct val="85000"/>
              </a:lnSpc>
              <a:spcBef>
                <a:spcPts val="975"/>
              </a:spcBef>
              <a:spcAft>
                <a:spcPts val="0"/>
              </a:spcAft>
              <a:buSzPts val="2400"/>
              <a:buChar char="»"/>
            </a:pPr>
            <a:r>
              <a:rPr lang="es-ES" sz="2400">
                <a:solidFill>
                  <a:schemeClr val="dk1"/>
                </a:solidFill>
              </a:rPr>
              <a:t>JRP involucra activamente a los usuarios y la gerencia en el proyecto de desarrollo</a:t>
            </a:r>
            <a:endParaRPr/>
          </a:p>
          <a:p>
            <a:pPr marL="68580" lvl="0" indent="-152400" algn="l" rtl="0">
              <a:lnSpc>
                <a:spcPct val="85000"/>
              </a:lnSpc>
              <a:spcBef>
                <a:spcPts val="975"/>
              </a:spcBef>
              <a:spcAft>
                <a:spcPts val="0"/>
              </a:spcAft>
              <a:buSzPts val="2400"/>
              <a:buChar char="»"/>
            </a:pPr>
            <a:r>
              <a:rPr lang="es-ES" sz="2400">
                <a:solidFill>
                  <a:schemeClr val="dk1"/>
                </a:solidFill>
              </a:rPr>
              <a:t>JRP reduce el tiempo de la etapa de requerimientos</a:t>
            </a:r>
            <a:endParaRPr/>
          </a:p>
          <a:p>
            <a:pPr marL="68580" lvl="0" indent="-152400" algn="l" rtl="0">
              <a:lnSpc>
                <a:spcPct val="85000"/>
              </a:lnSpc>
              <a:spcBef>
                <a:spcPts val="975"/>
              </a:spcBef>
              <a:spcAft>
                <a:spcPts val="0"/>
              </a:spcAft>
              <a:buSzPts val="2400"/>
              <a:buChar char="»"/>
            </a:pPr>
            <a:r>
              <a:rPr lang="es-ES" sz="2400">
                <a:solidFill>
                  <a:schemeClr val="dk1"/>
                </a:solidFill>
              </a:rPr>
              <a:t>Si se incorporan prototipos, los mismos ya confirman el diseño del sistema</a:t>
            </a:r>
            <a:endParaRPr/>
          </a:p>
          <a:p>
            <a:pPr marL="68580" lvl="0" indent="0" algn="l" rtl="0">
              <a:lnSpc>
                <a:spcPct val="85000"/>
              </a:lnSpc>
              <a:spcBef>
                <a:spcPts val="975"/>
              </a:spcBef>
              <a:spcAft>
                <a:spcPts val="0"/>
              </a:spcAft>
              <a:buSzPts val="2400"/>
              <a:buNone/>
            </a:pPr>
            <a:endParaRPr sz="2400">
              <a:solidFill>
                <a:schemeClr val="dk1"/>
              </a:solidFill>
            </a:endParaRPr>
          </a:p>
        </p:txBody>
      </p:sp>
      <p:sp>
        <p:nvSpPr>
          <p:cNvPr id="1277" name="Google Shape;1277;p149"/>
          <p:cNvSpPr txBox="1">
            <a:spLocks noGrp="1"/>
          </p:cNvSpPr>
          <p:nvPr>
            <p:ph type="ftr" idx="11"/>
          </p:nvPr>
        </p:nvSpPr>
        <p:spPr>
          <a:xfrm>
            <a:off x="6698666" y="6308729"/>
            <a:ext cx="4724344" cy="3651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278" name="Google Shape;1278;p149"/>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solidFill>
                  <a:srgbClr val="FFBFBF"/>
                </a:solidFill>
              </a:rPr>
              <a:t>88</a:t>
            </a:fld>
            <a:endParaRPr>
              <a:solidFill>
                <a:srgbClr val="FFBFBF"/>
              </a:solidFill>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3" name="Google Shape;1283;p150"/>
          <p:cNvSpPr txBox="1">
            <a:spLocks noGrp="1"/>
          </p:cNvSpPr>
          <p:nvPr>
            <p:ph type="title"/>
          </p:nvPr>
        </p:nvSpPr>
        <p:spPr>
          <a:xfrm>
            <a:off x="1101709" y="286606"/>
            <a:ext cx="10099001" cy="595821"/>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85000"/>
              </a:lnSpc>
              <a:spcBef>
                <a:spcPts val="0"/>
              </a:spcBef>
              <a:spcAft>
                <a:spcPts val="0"/>
              </a:spcAft>
              <a:buClr>
                <a:schemeClr val="accent1"/>
              </a:buClr>
              <a:buSzPct val="83333"/>
              <a:buFont typeface="Calibri"/>
              <a:buNone/>
            </a:pPr>
            <a:r>
              <a:rPr lang="es-ES"/>
              <a:t>Lluvia De Ideas (Brainstorming)</a:t>
            </a:r>
            <a:endParaRPr/>
          </a:p>
        </p:txBody>
      </p:sp>
      <p:sp>
        <p:nvSpPr>
          <p:cNvPr id="1284" name="Google Shape;1284;p150"/>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285" name="Google Shape;1285;p150"/>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89</a:t>
            </a:fld>
            <a:endParaRPr/>
          </a:p>
        </p:txBody>
      </p:sp>
      <p:pic>
        <p:nvPicPr>
          <p:cNvPr id="1286" name="Google Shape;1286;p150" descr="http://playpublicidad.com/prohibidodetenerse/wp-content/uploads/2014/06/nota_brainstorming.jpg"/>
          <p:cNvPicPr preferRelativeResize="0"/>
          <p:nvPr/>
        </p:nvPicPr>
        <p:blipFill rotWithShape="1">
          <a:blip r:embed="rId3">
            <a:alphaModFix/>
          </a:blip>
          <a:srcRect t="1" b="3960"/>
          <a:stretch/>
        </p:blipFill>
        <p:spPr>
          <a:xfrm>
            <a:off x="1961707" y="882427"/>
            <a:ext cx="8320190" cy="529376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
          <p:cNvSpPr txBox="1">
            <a:spLocks noGrp="1"/>
          </p:cNvSpPr>
          <p:nvPr>
            <p:ph type="title"/>
          </p:nvPr>
        </p:nvSpPr>
        <p:spPr>
          <a:xfrm>
            <a:off x="1101709" y="758952"/>
            <a:ext cx="10099001" cy="356616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262626"/>
              </a:buClr>
              <a:buSzPts val="8000"/>
              <a:buFont typeface="Calibri"/>
              <a:buNone/>
            </a:pPr>
            <a:r>
              <a:rPr lang="es-ES"/>
              <a:t>Conceptos de Ingeniería de Software</a:t>
            </a:r>
            <a:endParaRPr/>
          </a:p>
        </p:txBody>
      </p:sp>
      <p:sp>
        <p:nvSpPr>
          <p:cNvPr id="353" name="Google Shape;353;p2"/>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ES"/>
              <a:t>Ingenieria de Software I 2022</a:t>
            </a:r>
            <a:endParaRPr/>
          </a:p>
        </p:txBody>
      </p:sp>
      <p:sp>
        <p:nvSpPr>
          <p:cNvPr id="354" name="Google Shape;354;p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9</a:t>
            </a:fld>
            <a:endParaRPr/>
          </a:p>
        </p:txBody>
      </p:sp>
      <p:pic>
        <p:nvPicPr>
          <p:cNvPr id="355" name="Google Shape;355;p2"/>
          <p:cNvPicPr preferRelativeResize="0"/>
          <p:nvPr/>
        </p:nvPicPr>
        <p:blipFill rotWithShape="1">
          <a:blip r:embed="rId3">
            <a:alphaModFix/>
          </a:blip>
          <a:srcRect/>
          <a:stretch/>
        </p:blipFill>
        <p:spPr>
          <a:xfrm>
            <a:off x="10873134" y="182888"/>
            <a:ext cx="1152127" cy="1152127"/>
          </a:xfrm>
          <a:prstGeom prst="rect">
            <a:avLst/>
          </a:prstGeom>
          <a:noFill/>
          <a:ln>
            <a:noFill/>
          </a:ln>
        </p:spPr>
      </p:pic>
      <p:sp>
        <p:nvSpPr>
          <p:cNvPr id="356" name="Google Shape;356;p2"/>
          <p:cNvSpPr txBox="1">
            <a:spLocks noGrp="1"/>
          </p:cNvSpPr>
          <p:nvPr>
            <p:ph type="body" idx="1"/>
          </p:nvPr>
        </p:nvSpPr>
        <p:spPr>
          <a:xfrm>
            <a:off x="1101709" y="4453128"/>
            <a:ext cx="10099001" cy="11430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endParaRPr/>
          </a:p>
        </p:txBody>
      </p:sp>
    </p:spTree>
  </p:cSld>
  <p:clrMapOvr>
    <a:masterClrMapping/>
  </p:clrMapOvr>
  <p:transition spd="med">
    <p:fad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290"/>
        <p:cNvGrpSpPr/>
        <p:nvPr/>
      </p:nvGrpSpPr>
      <p:grpSpPr>
        <a:xfrm>
          <a:off x="0" y="0"/>
          <a:ext cx="0" cy="0"/>
          <a:chOff x="0" y="0"/>
          <a:chExt cx="0" cy="0"/>
        </a:xfrm>
      </p:grpSpPr>
      <p:sp>
        <p:nvSpPr>
          <p:cNvPr id="1291" name="Google Shape;1291;p151"/>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a:t>Lluvia De Ideas (Brainstorming)</a:t>
            </a:r>
            <a:endParaRPr/>
          </a:p>
        </p:txBody>
      </p:sp>
      <p:sp>
        <p:nvSpPr>
          <p:cNvPr id="1292" name="Google Shape;1292;p151"/>
          <p:cNvSpPr txBox="1">
            <a:spLocks noGrp="1"/>
          </p:cNvSpPr>
          <p:nvPr>
            <p:ph type="body" idx="1"/>
          </p:nvPr>
        </p:nvSpPr>
        <p:spPr>
          <a:xfrm>
            <a:off x="698207" y="1916832"/>
            <a:ext cx="10772500" cy="3312368"/>
          </a:xfrm>
          <a:prstGeom prst="rect">
            <a:avLst/>
          </a:prstGeom>
          <a:noFill/>
          <a:ln>
            <a:noFill/>
          </a:ln>
        </p:spPr>
        <p:txBody>
          <a:bodyPr spcFirstLastPara="1" wrap="square" lIns="91425" tIns="45700" rIns="91425" bIns="45700" anchor="t" anchorCtr="0">
            <a:normAutofit/>
          </a:bodyPr>
          <a:lstStyle/>
          <a:p>
            <a:pPr marL="68580" lvl="0" indent="-152400" algn="l" rtl="0">
              <a:lnSpc>
                <a:spcPct val="85000"/>
              </a:lnSpc>
              <a:spcBef>
                <a:spcPts val="0"/>
              </a:spcBef>
              <a:spcAft>
                <a:spcPts val="0"/>
              </a:spcAft>
              <a:buSzPts val="2400"/>
              <a:buChar char="»"/>
            </a:pPr>
            <a:r>
              <a:rPr lang="es-ES" sz="2400"/>
              <a:t>Técnica para generar ideas al alentar a los participantes para que ofrezcan tantas ideas como sea posible en un corto tiempo sin ningún análisis hasta que se hayan agotado las ideas.</a:t>
            </a:r>
            <a:endParaRPr/>
          </a:p>
          <a:p>
            <a:pPr marL="68580" lvl="0" indent="-152400" algn="l" rtl="0">
              <a:lnSpc>
                <a:spcPct val="85000"/>
              </a:lnSpc>
              <a:spcBef>
                <a:spcPts val="975"/>
              </a:spcBef>
              <a:spcAft>
                <a:spcPts val="0"/>
              </a:spcAft>
              <a:buSzPts val="2400"/>
              <a:buChar char="»"/>
            </a:pPr>
            <a:r>
              <a:rPr lang="es-ES" sz="2400"/>
              <a:t>Se promueve el desarrollo de ideas creativas para obtener soluciones.</a:t>
            </a:r>
            <a:endParaRPr/>
          </a:p>
          <a:p>
            <a:pPr marL="68580" lvl="0" indent="-152400" algn="l" rtl="0">
              <a:lnSpc>
                <a:spcPct val="85000"/>
              </a:lnSpc>
              <a:spcBef>
                <a:spcPts val="975"/>
              </a:spcBef>
              <a:spcAft>
                <a:spcPts val="0"/>
              </a:spcAft>
              <a:buSzPts val="2400"/>
              <a:buChar char="»"/>
            </a:pPr>
            <a:r>
              <a:rPr lang="es-ES" sz="2400"/>
              <a:t>Se realizan reuniones del equipo involucrado en la resolución del problema, conducidas por un director.</a:t>
            </a:r>
            <a:endParaRPr/>
          </a:p>
          <a:p>
            <a:pPr marL="68580" lvl="0" indent="0" algn="l" rtl="0">
              <a:lnSpc>
                <a:spcPct val="85000"/>
              </a:lnSpc>
              <a:spcBef>
                <a:spcPts val="975"/>
              </a:spcBef>
              <a:spcAft>
                <a:spcPts val="0"/>
              </a:spcAft>
              <a:buSzPts val="2400"/>
              <a:buNone/>
            </a:pPr>
            <a:endParaRPr sz="2400"/>
          </a:p>
        </p:txBody>
      </p:sp>
      <p:sp>
        <p:nvSpPr>
          <p:cNvPr id="1293" name="Google Shape;1293;p151"/>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294" name="Google Shape;1294;p151"/>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90</a:t>
            </a:fld>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298"/>
        <p:cNvGrpSpPr/>
        <p:nvPr/>
      </p:nvGrpSpPr>
      <p:grpSpPr>
        <a:xfrm>
          <a:off x="0" y="0"/>
          <a:ext cx="0" cy="0"/>
          <a:chOff x="0" y="0"/>
          <a:chExt cx="0" cy="0"/>
        </a:xfrm>
      </p:grpSpPr>
      <p:sp>
        <p:nvSpPr>
          <p:cNvPr id="1299" name="Google Shape;1299;p152"/>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a:t>Lluvia De Ideas (Brainstorming)</a:t>
            </a:r>
            <a:endParaRPr/>
          </a:p>
        </p:txBody>
      </p:sp>
      <p:sp>
        <p:nvSpPr>
          <p:cNvPr id="1300" name="Google Shape;1300;p152"/>
          <p:cNvSpPr txBox="1">
            <a:spLocks noGrp="1"/>
          </p:cNvSpPr>
          <p:nvPr>
            <p:ph type="body" idx="1"/>
          </p:nvPr>
        </p:nvSpPr>
        <p:spPr>
          <a:xfrm>
            <a:off x="625908" y="1916832"/>
            <a:ext cx="10727897" cy="4176464"/>
          </a:xfrm>
          <a:prstGeom prst="rect">
            <a:avLst/>
          </a:prstGeom>
          <a:noFill/>
          <a:ln>
            <a:noFill/>
          </a:ln>
        </p:spPr>
        <p:txBody>
          <a:bodyPr spcFirstLastPara="1" wrap="square" lIns="91425" tIns="45700" rIns="91425" bIns="45700" anchor="t" anchorCtr="0">
            <a:normAutofit/>
          </a:bodyPr>
          <a:lstStyle/>
          <a:p>
            <a:pPr marL="68580" lvl="0" indent="-152400" algn="l" rtl="0">
              <a:lnSpc>
                <a:spcPct val="85000"/>
              </a:lnSpc>
              <a:spcBef>
                <a:spcPts val="0"/>
              </a:spcBef>
              <a:spcAft>
                <a:spcPts val="0"/>
              </a:spcAft>
              <a:buSzPts val="2400"/>
              <a:buChar char="»"/>
            </a:pPr>
            <a:r>
              <a:rPr lang="es-ES" sz="2400"/>
              <a:t>Los principios en que se basa esta técnica son:</a:t>
            </a:r>
            <a:endParaRPr/>
          </a:p>
          <a:p>
            <a:pPr marL="68580" lvl="0" indent="0" algn="l" rtl="0">
              <a:lnSpc>
                <a:spcPct val="85000"/>
              </a:lnSpc>
              <a:spcBef>
                <a:spcPts val="975"/>
              </a:spcBef>
              <a:spcAft>
                <a:spcPts val="0"/>
              </a:spcAft>
              <a:buSzPts val="2400"/>
              <a:buNone/>
            </a:pPr>
            <a:endParaRPr sz="2400"/>
          </a:p>
          <a:p>
            <a:pPr marL="260604" lvl="1" indent="-257175" algn="l" rtl="0">
              <a:lnSpc>
                <a:spcPct val="85000"/>
              </a:lnSpc>
              <a:spcBef>
                <a:spcPts val="450"/>
              </a:spcBef>
              <a:spcAft>
                <a:spcPts val="0"/>
              </a:spcAft>
              <a:buClr>
                <a:srgbClr val="262626"/>
              </a:buClr>
              <a:buSzPts val="2400"/>
              <a:buChar char=" "/>
            </a:pPr>
            <a:r>
              <a:rPr lang="es-ES" sz="2400" i="1"/>
              <a:t>Cuantas más ideas se sugieren, mejores resultados se conseguirán.</a:t>
            </a:r>
            <a:endParaRPr sz="2400" i="1"/>
          </a:p>
          <a:p>
            <a:pPr marL="260604" lvl="1" indent="-257175" algn="l" rtl="0">
              <a:lnSpc>
                <a:spcPct val="85000"/>
              </a:lnSpc>
              <a:spcBef>
                <a:spcPts val="450"/>
              </a:spcBef>
              <a:spcAft>
                <a:spcPts val="0"/>
              </a:spcAft>
              <a:buClr>
                <a:srgbClr val="262626"/>
              </a:buClr>
              <a:buSzPts val="2400"/>
              <a:buChar char=" "/>
            </a:pPr>
            <a:r>
              <a:rPr lang="es-ES" sz="2400" i="1"/>
              <a:t>La producción de ideas en grupos puede ser más efectiva que la individual.</a:t>
            </a:r>
            <a:endParaRPr sz="2400" i="1"/>
          </a:p>
          <a:p>
            <a:pPr marL="260604" lvl="1" indent="-257175" algn="l" rtl="0">
              <a:lnSpc>
                <a:spcPct val="85000"/>
              </a:lnSpc>
              <a:spcBef>
                <a:spcPts val="450"/>
              </a:spcBef>
              <a:spcAft>
                <a:spcPts val="0"/>
              </a:spcAft>
              <a:buClr>
                <a:srgbClr val="262626"/>
              </a:buClr>
              <a:buSzPts val="2400"/>
              <a:buChar char=" "/>
            </a:pPr>
            <a:r>
              <a:rPr lang="es-ES" sz="2400" i="1"/>
              <a:t>Las ideas de una persona pueden hacer que aparezcan otras por “contagio</a:t>
            </a:r>
            <a:r>
              <a:rPr lang="es-ES" sz="2400"/>
              <a:t>.</a:t>
            </a:r>
            <a:endParaRPr sz="2400"/>
          </a:p>
          <a:p>
            <a:pPr marL="260604" lvl="1" indent="-257175" algn="l" rtl="0">
              <a:lnSpc>
                <a:spcPct val="85000"/>
              </a:lnSpc>
              <a:spcBef>
                <a:spcPts val="450"/>
              </a:spcBef>
              <a:spcAft>
                <a:spcPts val="0"/>
              </a:spcAft>
              <a:buClr>
                <a:srgbClr val="262626"/>
              </a:buClr>
              <a:buSzPts val="2400"/>
              <a:buChar char=" "/>
            </a:pPr>
            <a:r>
              <a:rPr lang="es-ES" sz="2400" i="1"/>
              <a:t>A veces las mejores ideas aparecen tarde.</a:t>
            </a:r>
            <a:endParaRPr/>
          </a:p>
          <a:p>
            <a:pPr marL="260604" lvl="1" indent="-257175" algn="l" rtl="0">
              <a:lnSpc>
                <a:spcPct val="85000"/>
              </a:lnSpc>
              <a:spcBef>
                <a:spcPts val="450"/>
              </a:spcBef>
              <a:spcAft>
                <a:spcPts val="0"/>
              </a:spcAft>
              <a:buClr>
                <a:srgbClr val="262626"/>
              </a:buClr>
              <a:buSzPts val="2400"/>
              <a:buChar char=" "/>
            </a:pPr>
            <a:r>
              <a:rPr lang="es-ES" sz="2400" i="1"/>
              <a:t>Es mejor elegir sobre una variedad de soluciones.</a:t>
            </a:r>
            <a:endParaRPr/>
          </a:p>
        </p:txBody>
      </p:sp>
      <p:sp>
        <p:nvSpPr>
          <p:cNvPr id="1301" name="Google Shape;1301;p152"/>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302" name="Google Shape;1302;p152"/>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91</a:t>
            </a:fld>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306"/>
        <p:cNvGrpSpPr/>
        <p:nvPr/>
      </p:nvGrpSpPr>
      <p:grpSpPr>
        <a:xfrm>
          <a:off x="0" y="0"/>
          <a:ext cx="0" cy="0"/>
          <a:chOff x="0" y="0"/>
          <a:chExt cx="0" cy="0"/>
        </a:xfrm>
      </p:grpSpPr>
      <p:sp>
        <p:nvSpPr>
          <p:cNvPr id="1307" name="Google Shape;1307;p153"/>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a:t>Lluvia De Ideas (Brainstorming)</a:t>
            </a:r>
            <a:endParaRPr/>
          </a:p>
        </p:txBody>
      </p:sp>
      <p:sp>
        <p:nvSpPr>
          <p:cNvPr id="1308" name="Google Shape;1308;p153"/>
          <p:cNvSpPr txBox="1">
            <a:spLocks noGrp="1"/>
          </p:cNvSpPr>
          <p:nvPr>
            <p:ph type="body" idx="1"/>
          </p:nvPr>
        </p:nvSpPr>
        <p:spPr>
          <a:xfrm>
            <a:off x="770506" y="2132856"/>
            <a:ext cx="10583300" cy="3960440"/>
          </a:xfrm>
          <a:prstGeom prst="rect">
            <a:avLst/>
          </a:prstGeom>
          <a:noFill/>
          <a:ln>
            <a:noFill/>
          </a:ln>
        </p:spPr>
        <p:txBody>
          <a:bodyPr spcFirstLastPara="1" wrap="square" lIns="91425" tIns="45700" rIns="91425" bIns="45700" anchor="t" anchorCtr="0">
            <a:normAutofit/>
          </a:bodyPr>
          <a:lstStyle/>
          <a:p>
            <a:pPr marL="68580" lvl="0" indent="-152400" algn="l" rtl="0">
              <a:lnSpc>
                <a:spcPct val="85000"/>
              </a:lnSpc>
              <a:spcBef>
                <a:spcPts val="0"/>
              </a:spcBef>
              <a:spcAft>
                <a:spcPts val="0"/>
              </a:spcAft>
              <a:buSzPts val="2400"/>
              <a:buChar char="»"/>
            </a:pPr>
            <a:r>
              <a:rPr lang="es-ES" sz="2400"/>
              <a:t>Incluye una serie de fases de aplicación:</a:t>
            </a:r>
            <a:endParaRPr/>
          </a:p>
          <a:p>
            <a:pPr marL="260604" lvl="1" indent="-257175" algn="l" rtl="0">
              <a:lnSpc>
                <a:spcPct val="85000"/>
              </a:lnSpc>
              <a:spcBef>
                <a:spcPts val="450"/>
              </a:spcBef>
              <a:spcAft>
                <a:spcPts val="0"/>
              </a:spcAft>
              <a:buClr>
                <a:srgbClr val="262626"/>
              </a:buClr>
              <a:buSzPts val="2400"/>
              <a:buChar char=" "/>
            </a:pPr>
            <a:r>
              <a:rPr lang="es-ES" sz="2400"/>
              <a:t>Descubrir hechos, Producir ideas, Descubrir soluciones</a:t>
            </a:r>
            <a:endParaRPr/>
          </a:p>
          <a:p>
            <a:pPr marL="68580" lvl="0" indent="-152400" algn="l" rtl="0">
              <a:lnSpc>
                <a:spcPct val="85000"/>
              </a:lnSpc>
              <a:spcBef>
                <a:spcPts val="975"/>
              </a:spcBef>
              <a:spcAft>
                <a:spcPts val="0"/>
              </a:spcAft>
              <a:buSzPts val="2400"/>
              <a:buChar char="»"/>
            </a:pPr>
            <a:r>
              <a:rPr lang="es-ES" sz="2400"/>
              <a:t>Clave para resolver la falta de consenso entre usuarios</a:t>
            </a:r>
            <a:endParaRPr/>
          </a:p>
          <a:p>
            <a:pPr marL="68580" lvl="0" indent="-152400" algn="l" rtl="0">
              <a:lnSpc>
                <a:spcPct val="85000"/>
              </a:lnSpc>
              <a:spcBef>
                <a:spcPts val="975"/>
              </a:spcBef>
              <a:spcAft>
                <a:spcPts val="0"/>
              </a:spcAft>
              <a:buSzPts val="2400"/>
              <a:buChar char="»"/>
            </a:pPr>
            <a:r>
              <a:rPr lang="es-ES" sz="2400"/>
              <a:t>Es útil combinarlo con la toma de decisiones</a:t>
            </a:r>
            <a:endParaRPr/>
          </a:p>
          <a:p>
            <a:pPr marL="68580" lvl="0" indent="-152400" algn="l" rtl="0">
              <a:lnSpc>
                <a:spcPct val="85000"/>
              </a:lnSpc>
              <a:spcBef>
                <a:spcPts val="975"/>
              </a:spcBef>
              <a:spcAft>
                <a:spcPts val="0"/>
              </a:spcAft>
              <a:buSzPts val="2400"/>
              <a:buChar char="»"/>
            </a:pPr>
            <a:r>
              <a:rPr lang="es-ES" sz="2400"/>
              <a:t>Ayuda a entender el dominio del problema</a:t>
            </a:r>
            <a:endParaRPr/>
          </a:p>
          <a:p>
            <a:pPr marL="68580" lvl="0" indent="-152400" algn="l" rtl="0">
              <a:lnSpc>
                <a:spcPct val="85000"/>
              </a:lnSpc>
              <a:spcBef>
                <a:spcPts val="975"/>
              </a:spcBef>
              <a:spcAft>
                <a:spcPts val="0"/>
              </a:spcAft>
              <a:buSzPts val="2400"/>
              <a:buChar char="»"/>
            </a:pPr>
            <a:r>
              <a:rPr lang="es-ES" sz="2400"/>
              <a:t>Encara la dificultad del usuario para transmitir</a:t>
            </a:r>
            <a:endParaRPr/>
          </a:p>
          <a:p>
            <a:pPr marL="68580" lvl="0" indent="-152400" algn="l" rtl="0">
              <a:lnSpc>
                <a:spcPct val="85000"/>
              </a:lnSpc>
              <a:spcBef>
                <a:spcPts val="975"/>
              </a:spcBef>
              <a:spcAft>
                <a:spcPts val="0"/>
              </a:spcAft>
              <a:buSzPts val="2400"/>
              <a:buChar char="»"/>
            </a:pPr>
            <a:r>
              <a:rPr lang="es-ES" sz="2400"/>
              <a:t>Ayuda a entender: al usuario y al analista</a:t>
            </a:r>
            <a:endParaRPr/>
          </a:p>
        </p:txBody>
      </p:sp>
      <p:sp>
        <p:nvSpPr>
          <p:cNvPr id="1309" name="Google Shape;1309;p153"/>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310" name="Google Shape;1310;p153"/>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92</a:t>
            </a:fld>
            <a:endParaRPr/>
          </a:p>
        </p:txBody>
      </p:sp>
      <p:pic>
        <p:nvPicPr>
          <p:cNvPr id="1311" name="Google Shape;1311;p153" descr="https://encrypted-tbn1.gstatic.com/images?q=tbn:ANd9GcR77L7RK3xzukWMjqz2NOpGBcqEl2vvYNpnEXkYB6jLXjLf_dJH"/>
          <p:cNvPicPr preferRelativeResize="0"/>
          <p:nvPr/>
        </p:nvPicPr>
        <p:blipFill rotWithShape="1">
          <a:blip r:embed="rId3">
            <a:alphaModFix/>
          </a:blip>
          <a:srcRect l="21516" t="20525" r="19703" b="26881"/>
          <a:stretch/>
        </p:blipFill>
        <p:spPr>
          <a:xfrm>
            <a:off x="8361865" y="3429001"/>
            <a:ext cx="2204599" cy="1964499"/>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315"/>
        <p:cNvGrpSpPr/>
        <p:nvPr/>
      </p:nvGrpSpPr>
      <p:grpSpPr>
        <a:xfrm>
          <a:off x="0" y="0"/>
          <a:ext cx="0" cy="0"/>
          <a:chOff x="0" y="0"/>
          <a:chExt cx="0" cy="0"/>
        </a:xfrm>
      </p:grpSpPr>
      <p:sp>
        <p:nvSpPr>
          <p:cNvPr id="1316" name="Google Shape;1316;p154"/>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a:t>Bibliografía</a:t>
            </a:r>
            <a:endParaRPr/>
          </a:p>
        </p:txBody>
      </p:sp>
      <p:sp>
        <p:nvSpPr>
          <p:cNvPr id="1317" name="Google Shape;1317;p154"/>
          <p:cNvSpPr txBox="1">
            <a:spLocks noGrp="1"/>
          </p:cNvSpPr>
          <p:nvPr>
            <p:ph type="body" idx="1"/>
          </p:nvPr>
        </p:nvSpPr>
        <p:spPr>
          <a:xfrm>
            <a:off x="698207" y="2060848"/>
            <a:ext cx="10194111" cy="4032448"/>
          </a:xfrm>
          <a:prstGeom prst="rect">
            <a:avLst/>
          </a:prstGeom>
          <a:noFill/>
          <a:ln>
            <a:noFill/>
          </a:ln>
        </p:spPr>
        <p:txBody>
          <a:bodyPr spcFirstLastPara="1" wrap="square" lIns="91425" tIns="45700" rIns="91425" bIns="45700" anchor="t" anchorCtr="0">
            <a:normAutofit/>
          </a:bodyPr>
          <a:lstStyle/>
          <a:p>
            <a:pPr marL="68580" lvl="0" indent="-152400" algn="l" rtl="0">
              <a:lnSpc>
                <a:spcPct val="85000"/>
              </a:lnSpc>
              <a:spcBef>
                <a:spcPts val="0"/>
              </a:spcBef>
              <a:spcAft>
                <a:spcPts val="0"/>
              </a:spcAft>
              <a:buSzPts val="2400"/>
              <a:buChar char="»"/>
            </a:pPr>
            <a:r>
              <a:rPr lang="es-ES" sz="2400"/>
              <a:t>Libros consultados para técnicas de elicitación de requerimientos</a:t>
            </a:r>
            <a:endParaRPr sz="2400"/>
          </a:p>
          <a:p>
            <a:pPr marL="68580" lvl="0" indent="0" algn="l" rtl="0">
              <a:lnSpc>
                <a:spcPct val="85000"/>
              </a:lnSpc>
              <a:spcBef>
                <a:spcPts val="975"/>
              </a:spcBef>
              <a:spcAft>
                <a:spcPts val="0"/>
              </a:spcAft>
              <a:buSzPts val="2400"/>
              <a:buNone/>
            </a:pPr>
            <a:endParaRPr sz="2400"/>
          </a:p>
          <a:p>
            <a:pPr marL="260604" lvl="1" indent="-257175" algn="l" rtl="0">
              <a:lnSpc>
                <a:spcPct val="85000"/>
              </a:lnSpc>
              <a:spcBef>
                <a:spcPts val="450"/>
              </a:spcBef>
              <a:spcAft>
                <a:spcPts val="0"/>
              </a:spcAft>
              <a:buClr>
                <a:srgbClr val="262626"/>
              </a:buClr>
              <a:buSzPts val="2400"/>
              <a:buChar char=" "/>
            </a:pPr>
            <a:r>
              <a:rPr lang="es-ES" sz="2400"/>
              <a:t>Whitten-Bentley, Análisis de Sistemas Diseño y Métodos, Capítulo 5, Mc Graw Hill 2008</a:t>
            </a:r>
            <a:endParaRPr/>
          </a:p>
          <a:p>
            <a:pPr marL="260604" lvl="1" indent="-257175" algn="l" rtl="0">
              <a:lnSpc>
                <a:spcPct val="85000"/>
              </a:lnSpc>
              <a:spcBef>
                <a:spcPts val="450"/>
              </a:spcBef>
              <a:spcAft>
                <a:spcPts val="0"/>
              </a:spcAft>
              <a:buClr>
                <a:srgbClr val="262626"/>
              </a:buClr>
              <a:buSzPts val="2400"/>
              <a:buChar char=" "/>
            </a:pPr>
            <a:r>
              <a:rPr lang="es-ES" sz="2400"/>
              <a:t>Kendall y Kendall, Análisis y diseño de Sistemas, Capítulo 4, Pearson Prentice Hall 2005</a:t>
            </a:r>
            <a:endParaRPr sz="2400"/>
          </a:p>
          <a:p>
            <a:pPr marL="68580" lvl="0" indent="0" algn="l" rtl="0">
              <a:lnSpc>
                <a:spcPct val="85000"/>
              </a:lnSpc>
              <a:spcBef>
                <a:spcPts val="975"/>
              </a:spcBef>
              <a:spcAft>
                <a:spcPts val="0"/>
              </a:spcAft>
              <a:buSzPts val="2400"/>
              <a:buNone/>
            </a:pPr>
            <a:endParaRPr sz="2400"/>
          </a:p>
          <a:p>
            <a:pPr marL="260604" lvl="1" indent="-104775" algn="l" rtl="0">
              <a:lnSpc>
                <a:spcPct val="85000"/>
              </a:lnSpc>
              <a:spcBef>
                <a:spcPts val="450"/>
              </a:spcBef>
              <a:spcAft>
                <a:spcPts val="0"/>
              </a:spcAft>
              <a:buClr>
                <a:srgbClr val="262626"/>
              </a:buClr>
              <a:buSzPts val="2400"/>
              <a:buNone/>
            </a:pPr>
            <a:endParaRPr sz="2400"/>
          </a:p>
        </p:txBody>
      </p:sp>
      <p:sp>
        <p:nvSpPr>
          <p:cNvPr id="1318" name="Google Shape;1318;p154"/>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Ingeniería de Software I  2022</a:t>
            </a:r>
            <a:endParaRPr/>
          </a:p>
        </p:txBody>
      </p:sp>
      <p:sp>
        <p:nvSpPr>
          <p:cNvPr id="1319" name="Google Shape;1319;p154"/>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93</a:t>
            </a:fld>
            <a:endParaRPr/>
          </a:p>
        </p:txBody>
      </p:sp>
    </p:spTree>
  </p:cSld>
  <p:clrMapOvr>
    <a:masterClrMapping/>
  </p:clrMapOvr>
</p:sld>
</file>

<file path=ppt/theme/theme1.xml><?xml version="1.0" encoding="utf-8"?>
<a:theme xmlns:a="http://schemas.openxmlformats.org/drawingml/2006/main" name="Retrospección">
  <a:themeElements>
    <a:clrScheme name="Personalizado 12">
      <a:dk1>
        <a:srgbClr val="000000"/>
      </a:dk1>
      <a:lt1>
        <a:srgbClr val="FFFFFF"/>
      </a:lt1>
      <a:dk2>
        <a:srgbClr val="3F3F3F"/>
      </a:dk2>
      <a:lt2>
        <a:srgbClr val="E4E9EF"/>
      </a:lt2>
      <a:accent1>
        <a:srgbClr val="54747B"/>
      </a:accent1>
      <a:accent2>
        <a:srgbClr val="8D1532"/>
      </a:accent2>
      <a:accent3>
        <a:srgbClr val="ADD6FF"/>
      </a:accent3>
      <a:accent4>
        <a:srgbClr val="846648"/>
      </a:accent4>
      <a:accent5>
        <a:srgbClr val="AAD957"/>
      </a:accent5>
      <a:accent6>
        <a:srgbClr val="758085"/>
      </a:accent6>
      <a:hlink>
        <a:srgbClr val="3399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1010</TotalTime>
  <Words>5290</Words>
  <Application>Microsoft Office PowerPoint</Application>
  <PresentationFormat>Personalizado</PresentationFormat>
  <Paragraphs>924</Paragraphs>
  <Slides>93</Slides>
  <Notes>93</Notes>
  <HiddenSlides>0</HiddenSlides>
  <MMClips>0</MMClips>
  <ScaleCrop>false</ScaleCrop>
  <HeadingPairs>
    <vt:vector size="8" baseType="variant">
      <vt:variant>
        <vt:lpstr>Fuentes usadas</vt:lpstr>
      </vt:variant>
      <vt:variant>
        <vt:i4>3</vt:i4>
      </vt:variant>
      <vt:variant>
        <vt:lpstr>Tema</vt:lpstr>
      </vt:variant>
      <vt:variant>
        <vt:i4>1</vt:i4>
      </vt:variant>
      <vt:variant>
        <vt:lpstr>Servidores OLE incrustados</vt:lpstr>
      </vt:variant>
      <vt:variant>
        <vt:i4>0</vt:i4>
      </vt:variant>
      <vt:variant>
        <vt:lpstr>Títulos de diapositiva</vt:lpstr>
      </vt:variant>
      <vt:variant>
        <vt:i4>93</vt:i4>
      </vt:variant>
    </vt:vector>
  </HeadingPairs>
  <TitlesOfParts>
    <vt:vector size="97" baseType="lpstr">
      <vt:lpstr>Arial</vt:lpstr>
      <vt:lpstr>Calibri</vt:lpstr>
      <vt:lpstr>Noto Sans Symbols</vt:lpstr>
      <vt:lpstr>Retrospección</vt:lpstr>
      <vt:lpstr>Ingeniería de Software I </vt:lpstr>
      <vt:lpstr>Ingeniería de Software I </vt:lpstr>
      <vt:lpstr>Ingeniería de Software I </vt:lpstr>
      <vt:lpstr>Ingeniería de Software I </vt:lpstr>
      <vt:lpstr>Ingeniería de Software I </vt:lpstr>
      <vt:lpstr>Ingeniería de Software I </vt:lpstr>
      <vt:lpstr>Ingeniería de Software I </vt:lpstr>
      <vt:lpstr>Ingeniería de Software I </vt:lpstr>
      <vt:lpstr>Conceptos de Ingeniería de Software</vt:lpstr>
      <vt:lpstr>Software  - Naturaleza</vt:lpstr>
      <vt:lpstr>Software</vt:lpstr>
      <vt:lpstr>Características del Software</vt:lpstr>
      <vt:lpstr>Características del Software</vt:lpstr>
      <vt:lpstr>Tipos de producto de software</vt:lpstr>
      <vt:lpstr>Clasificación del Software</vt:lpstr>
      <vt:lpstr>Software - Nuevos retos </vt:lpstr>
      <vt:lpstr>Software- Retos</vt:lpstr>
      <vt:lpstr>Software- Retos</vt:lpstr>
      <vt:lpstr>¿Qué es la Ingeniería de software?</vt:lpstr>
      <vt:lpstr>¿Qué es la Ingeniería de software?</vt:lpstr>
      <vt:lpstr>¿Qué es la Ingeniería de software?</vt:lpstr>
      <vt:lpstr>Participantes en el Desarrollo del Software</vt:lpstr>
      <vt:lpstr>Un poco de historia sobre la IS</vt:lpstr>
      <vt:lpstr>Un poco de historia sobre la IS</vt:lpstr>
      <vt:lpstr>Presentación de PowerPoint</vt:lpstr>
      <vt:lpstr>Responsabilidad profesional y ética</vt:lpstr>
      <vt:lpstr>Responsabilidad profesional y ética</vt:lpstr>
      <vt:lpstr>Técnicas de comunicación</vt:lpstr>
      <vt:lpstr>Introducción </vt:lpstr>
      <vt:lpstr>El problema de la comunicación</vt:lpstr>
      <vt:lpstr>¿Qué vemos?</vt:lpstr>
      <vt:lpstr>La comunicación</vt:lpstr>
      <vt:lpstr>Requerimientos</vt:lpstr>
      <vt:lpstr>Fuentes de Requerimientos</vt:lpstr>
      <vt:lpstr>Stakeholder</vt:lpstr>
      <vt:lpstr>Puntos de Vista</vt:lpstr>
      <vt:lpstr>Puntos de vista</vt:lpstr>
      <vt:lpstr>Elicitación de Requerimientos</vt:lpstr>
      <vt:lpstr>Participantes en el Desarrollo del Software</vt:lpstr>
      <vt:lpstr>Miembros del Equipo de Desarrollo del Software</vt:lpstr>
      <vt:lpstr>Requerimientos</vt:lpstr>
      <vt:lpstr>Elicitación de Requerimientos</vt:lpstr>
      <vt:lpstr>Elicitación de Requerimientos</vt:lpstr>
      <vt:lpstr>Elicitación de Requerimientos</vt:lpstr>
      <vt:lpstr>Elicitación de Requerimientos</vt:lpstr>
      <vt:lpstr>Técnicas de elicitación </vt:lpstr>
      <vt:lpstr>Recopilación de información: Métodos discretos</vt:lpstr>
      <vt:lpstr>Muestreo de la documentación, los formularios y los datos existentes</vt:lpstr>
      <vt:lpstr>Muestreo de la documentación, los formularios y los datos existentes</vt:lpstr>
      <vt:lpstr>Investigación y visitas al sitio</vt:lpstr>
      <vt:lpstr>Observación del ambiente de trabajo</vt:lpstr>
      <vt:lpstr>Observación del ambiente de trabajo</vt:lpstr>
      <vt:lpstr>Recopilación de información: Métodos interactivos</vt:lpstr>
      <vt:lpstr>Cuestionarios</vt:lpstr>
      <vt:lpstr>Cuestionarios</vt:lpstr>
      <vt:lpstr>Cuestionarios</vt:lpstr>
      <vt:lpstr>Cuestionarios</vt:lpstr>
      <vt:lpstr>Cuestionarios</vt:lpstr>
      <vt:lpstr>Cuestionarios</vt:lpstr>
      <vt:lpstr>Cuestionarios</vt:lpstr>
      <vt:lpstr>Entrevistas</vt:lpstr>
      <vt:lpstr>Entrevistas</vt:lpstr>
      <vt:lpstr>Entrevistas</vt:lpstr>
      <vt:lpstr>Entrevistas</vt:lpstr>
      <vt:lpstr>Entrevistas</vt:lpstr>
      <vt:lpstr>Entrevistas</vt:lpstr>
      <vt:lpstr>Entrevistas</vt:lpstr>
      <vt:lpstr>Entrevistas</vt:lpstr>
      <vt:lpstr>Entrevistas</vt:lpstr>
      <vt:lpstr>Entrevistas</vt:lpstr>
      <vt:lpstr>Entrevistas</vt:lpstr>
      <vt:lpstr>Entrevistas</vt:lpstr>
      <vt:lpstr>Entrevistas – Preparación previa (Kendall)</vt:lpstr>
      <vt:lpstr>Entrevistas – Preparación previa (Kendall)</vt:lpstr>
      <vt:lpstr>Entrevistas (Whitten)</vt:lpstr>
      <vt:lpstr>Entrevistas (Whitten)</vt:lpstr>
      <vt:lpstr>Presentación de PowerPoint</vt:lpstr>
      <vt:lpstr>Entrevistas (Whitten)</vt:lpstr>
      <vt:lpstr>Entrevistas (Whitten)</vt:lpstr>
      <vt:lpstr>Entrevistas (Whitten)</vt:lpstr>
      <vt:lpstr>Entrevistas (Whitten)</vt:lpstr>
      <vt:lpstr>Entrevistas (Whitten)</vt:lpstr>
      <vt:lpstr>Planeación Conjunta de Requerimientos (JRP)</vt:lpstr>
      <vt:lpstr>Planeación Conjunta de Requerimientos (JRP)</vt:lpstr>
      <vt:lpstr>Presentación de PowerPoint</vt:lpstr>
      <vt:lpstr>Planeación Conjunta de Requerimientos (JRP)</vt:lpstr>
      <vt:lpstr>Presentación de PowerPoint</vt:lpstr>
      <vt:lpstr>Planeación Conjunta de Requerimientos (JRP)</vt:lpstr>
      <vt:lpstr>Lluvia De Ideas (Brainstorming)</vt:lpstr>
      <vt:lpstr>Lluvia De Ideas (Brainstorming)</vt:lpstr>
      <vt:lpstr>Lluvia De Ideas (Brainstorming)</vt:lpstr>
      <vt:lpstr>Lluvia De Ideas (Brainstorming)</vt:lpstr>
      <vt:lpstr>Bibliografía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Ingeniería de Software I </dc:title>
  <dc:creator>Ariel</dc:creator>
  <cp:lastModifiedBy>Cuenta Microsoft</cp:lastModifiedBy>
  <cp:revision>3</cp:revision>
  <dcterms:created xsi:type="dcterms:W3CDTF">2011-08-01T13:16:26Z</dcterms:created>
  <dcterms:modified xsi:type="dcterms:W3CDTF">2022-08-23T15:50:52Z</dcterms:modified>
</cp:coreProperties>
</file>